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8" r:id="rId4"/>
    <p:sldId id="257" r:id="rId5"/>
    <p:sldId id="264" r:id="rId6"/>
    <p:sldId id="259" r:id="rId7"/>
    <p:sldId id="273" r:id="rId8"/>
    <p:sldId id="260" r:id="rId9"/>
    <p:sldId id="275" r:id="rId10"/>
    <p:sldId id="274" r:id="rId11"/>
    <p:sldId id="269" r:id="rId12"/>
    <p:sldId id="277" r:id="rId13"/>
    <p:sldId id="276" r:id="rId14"/>
    <p:sldId id="278" r:id="rId15"/>
    <p:sldId id="270" r:id="rId16"/>
    <p:sldId id="271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52071-9E4A-B343-B194-2F7CDC2BB2B5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9E9F-4DBD-914B-BBAB-9AC5832A6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6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D29D1-D9DF-7241-B06A-A8EC123F3C83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420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0867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1" tIns="45716" rIns="91431" bIns="45716"/>
          <a:lstStyle/>
          <a:p>
            <a:pPr eaLnBrk="1" hangingPunct="1">
              <a:defRPr/>
            </a:pPr>
            <a:endParaRPr lang="fr-BE" smtClean="0"/>
          </a:p>
        </p:txBody>
      </p:sp>
      <p:sp>
        <p:nvSpPr>
          <p:cNvPr id="328708" name="Espace réservé du numéro de diapositiv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fld id="{0A433512-1516-2446-A2EF-FE2ED6045D65}" type="slidenum">
              <a:rPr lang="fr-FR" sz="1200">
                <a:latin typeface="Times New Roman" charset="0"/>
                <a:ea typeface="MS PGothic" charset="0"/>
                <a:cs typeface="MS PGothic" charset="0"/>
              </a:rPr>
              <a:pPr algn="r" eaLnBrk="1" hangingPunct="1"/>
              <a:t>17</a:t>
            </a:fld>
            <a:endParaRPr lang="fr-FR" sz="120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6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08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7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54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34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1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4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3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7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B2292-B6D0-7D4A-B8F7-FDEDD457DA60}" type="datetimeFigureOut">
              <a:rPr lang="fr-FR" smtClean="0"/>
              <a:t>12/01/17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9ED1-C6D4-ED42-A11F-C00AFD48B7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3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1.bp.blogspot.com/_nTw41WOrU_4/TOHhYbDEhcI/AAAAAAAAARo/Li5do89R4eU/s1600/leptine.bm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b="1" cap="all" dirty="0">
                <a:solidFill>
                  <a:srgbClr val="3366FF"/>
                </a:solidFill>
              </a:rPr>
              <a:t>Inflammation et </a:t>
            </a:r>
            <a:r>
              <a:rPr lang="fr-BE" b="1" cap="all" dirty="0" smtClean="0">
                <a:solidFill>
                  <a:srgbClr val="3366FF"/>
                </a:solidFill>
              </a:rPr>
              <a:t/>
            </a:r>
            <a:br>
              <a:rPr lang="fr-BE" b="1" cap="all" dirty="0" smtClean="0">
                <a:solidFill>
                  <a:srgbClr val="3366FF"/>
                </a:solidFill>
              </a:rPr>
            </a:br>
            <a:r>
              <a:rPr lang="fr-BE" b="1" cap="all" dirty="0" smtClean="0">
                <a:solidFill>
                  <a:srgbClr val="3366FF"/>
                </a:solidFill>
              </a:rPr>
              <a:t>obésité</a:t>
            </a:r>
            <a:r>
              <a:rPr lang="fr-BE" b="1" cap="all" dirty="0">
                <a:solidFill>
                  <a:srgbClr val="3366FF"/>
                </a:solidFill>
              </a:rPr>
              <a:t> 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89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69" name="Group 4"/>
          <p:cNvGrpSpPr>
            <a:grpSpLocks/>
          </p:cNvGrpSpPr>
          <p:nvPr/>
        </p:nvGrpSpPr>
        <p:grpSpPr bwMode="auto">
          <a:xfrm>
            <a:off x="5510213" y="1701800"/>
            <a:ext cx="2012950" cy="1727200"/>
            <a:chOff x="705" y="912"/>
            <a:chExt cx="1458" cy="1267"/>
          </a:xfrm>
        </p:grpSpPr>
        <p:sp>
          <p:nvSpPr>
            <p:cNvPr id="109595" name="Freeform 5"/>
            <p:cNvSpPr>
              <a:spLocks/>
            </p:cNvSpPr>
            <p:nvPr/>
          </p:nvSpPr>
          <p:spPr bwMode="auto">
            <a:xfrm>
              <a:off x="755" y="1139"/>
              <a:ext cx="1408" cy="1026"/>
            </a:xfrm>
            <a:custGeom>
              <a:avLst/>
              <a:gdLst>
                <a:gd name="T0" fmla="*/ 2147483647 w 563"/>
                <a:gd name="T1" fmla="*/ 2147483647 h 385"/>
                <a:gd name="T2" fmla="*/ 2147483647 w 563"/>
                <a:gd name="T3" fmla="*/ 2147483647 h 385"/>
                <a:gd name="T4" fmla="*/ 2147483647 w 563"/>
                <a:gd name="T5" fmla="*/ 2147483647 h 385"/>
                <a:gd name="T6" fmla="*/ 2147483647 w 563"/>
                <a:gd name="T7" fmla="*/ 2147483647 h 385"/>
                <a:gd name="T8" fmla="*/ 2147483647 w 563"/>
                <a:gd name="T9" fmla="*/ 2147483647 h 385"/>
                <a:gd name="T10" fmla="*/ 2147483647 w 563"/>
                <a:gd name="T11" fmla="*/ 2147483647 h 385"/>
                <a:gd name="T12" fmla="*/ 2147483647 w 563"/>
                <a:gd name="T13" fmla="*/ 2147483647 h 385"/>
                <a:gd name="T14" fmla="*/ 2147483647 w 563"/>
                <a:gd name="T15" fmla="*/ 2147483647 h 385"/>
                <a:gd name="T16" fmla="*/ 2147483647 w 563"/>
                <a:gd name="T17" fmla="*/ 2147483647 h 385"/>
                <a:gd name="T18" fmla="*/ 2147483647 w 563"/>
                <a:gd name="T19" fmla="*/ 2147483647 h 385"/>
                <a:gd name="T20" fmla="*/ 2147483647 w 563"/>
                <a:gd name="T21" fmla="*/ 2147483647 h 385"/>
                <a:gd name="T22" fmla="*/ 2147483647 w 563"/>
                <a:gd name="T23" fmla="*/ 2147483647 h 385"/>
                <a:gd name="T24" fmla="*/ 2147483647 w 563"/>
                <a:gd name="T25" fmla="*/ 2147483647 h 385"/>
                <a:gd name="T26" fmla="*/ 2147483647 w 563"/>
                <a:gd name="T27" fmla="*/ 2147483647 h 385"/>
                <a:gd name="T28" fmla="*/ 2147483647 w 563"/>
                <a:gd name="T29" fmla="*/ 2147483647 h 385"/>
                <a:gd name="T30" fmla="*/ 2147483647 w 563"/>
                <a:gd name="T31" fmla="*/ 2147483647 h 3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3"/>
                <a:gd name="T49" fmla="*/ 0 h 385"/>
                <a:gd name="T50" fmla="*/ 563 w 563"/>
                <a:gd name="T51" fmla="*/ 385 h 3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3" h="385">
                  <a:moveTo>
                    <a:pt x="101" y="353"/>
                  </a:moveTo>
                  <a:cubicBezTo>
                    <a:pt x="144" y="322"/>
                    <a:pt x="147" y="302"/>
                    <a:pt x="174" y="283"/>
                  </a:cubicBezTo>
                  <a:cubicBezTo>
                    <a:pt x="200" y="264"/>
                    <a:pt x="217" y="247"/>
                    <a:pt x="251" y="219"/>
                  </a:cubicBezTo>
                  <a:cubicBezTo>
                    <a:pt x="276" y="198"/>
                    <a:pt x="318" y="178"/>
                    <a:pt x="329" y="163"/>
                  </a:cubicBezTo>
                  <a:cubicBezTo>
                    <a:pt x="372" y="166"/>
                    <a:pt x="394" y="137"/>
                    <a:pt x="453" y="97"/>
                  </a:cubicBezTo>
                  <a:cubicBezTo>
                    <a:pt x="466" y="88"/>
                    <a:pt x="491" y="80"/>
                    <a:pt x="502" y="69"/>
                  </a:cubicBezTo>
                  <a:cubicBezTo>
                    <a:pt x="539" y="32"/>
                    <a:pt x="563" y="19"/>
                    <a:pt x="554" y="11"/>
                  </a:cubicBezTo>
                  <a:cubicBezTo>
                    <a:pt x="542" y="0"/>
                    <a:pt x="505" y="38"/>
                    <a:pt x="455" y="57"/>
                  </a:cubicBezTo>
                  <a:cubicBezTo>
                    <a:pt x="405" y="76"/>
                    <a:pt x="399" y="73"/>
                    <a:pt x="362" y="78"/>
                  </a:cubicBezTo>
                  <a:cubicBezTo>
                    <a:pt x="326" y="82"/>
                    <a:pt x="317" y="81"/>
                    <a:pt x="293" y="94"/>
                  </a:cubicBezTo>
                  <a:cubicBezTo>
                    <a:pt x="269" y="108"/>
                    <a:pt x="239" y="128"/>
                    <a:pt x="213" y="144"/>
                  </a:cubicBezTo>
                  <a:cubicBezTo>
                    <a:pt x="186" y="159"/>
                    <a:pt x="167" y="144"/>
                    <a:pt x="133" y="167"/>
                  </a:cubicBezTo>
                  <a:cubicBezTo>
                    <a:pt x="99" y="190"/>
                    <a:pt x="93" y="234"/>
                    <a:pt x="91" y="256"/>
                  </a:cubicBezTo>
                  <a:cubicBezTo>
                    <a:pt x="89" y="278"/>
                    <a:pt x="60" y="296"/>
                    <a:pt x="41" y="316"/>
                  </a:cubicBezTo>
                  <a:cubicBezTo>
                    <a:pt x="16" y="340"/>
                    <a:pt x="0" y="358"/>
                    <a:pt x="15" y="373"/>
                  </a:cubicBezTo>
                  <a:cubicBezTo>
                    <a:pt x="26" y="385"/>
                    <a:pt x="58" y="384"/>
                    <a:pt x="101" y="353"/>
                  </a:cubicBezTo>
                  <a:close/>
                </a:path>
              </a:pathLst>
            </a:custGeom>
            <a:solidFill>
              <a:srgbClr val="7D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6" name="Freeform 6"/>
            <p:cNvSpPr>
              <a:spLocks/>
            </p:cNvSpPr>
            <p:nvPr/>
          </p:nvSpPr>
          <p:spPr bwMode="auto">
            <a:xfrm>
              <a:off x="705" y="912"/>
              <a:ext cx="1438" cy="1221"/>
            </a:xfrm>
            <a:custGeom>
              <a:avLst/>
              <a:gdLst>
                <a:gd name="T0" fmla="*/ 2147483647 w 575"/>
                <a:gd name="T1" fmla="*/ 2147483647 h 458"/>
                <a:gd name="T2" fmla="*/ 2147483647 w 575"/>
                <a:gd name="T3" fmla="*/ 2147483647 h 458"/>
                <a:gd name="T4" fmla="*/ 2147483647 w 575"/>
                <a:gd name="T5" fmla="*/ 2147483647 h 458"/>
                <a:gd name="T6" fmla="*/ 2147483647 w 575"/>
                <a:gd name="T7" fmla="*/ 2147483647 h 458"/>
                <a:gd name="T8" fmla="*/ 2147483647 w 575"/>
                <a:gd name="T9" fmla="*/ 2147483647 h 458"/>
                <a:gd name="T10" fmla="*/ 2147483647 w 575"/>
                <a:gd name="T11" fmla="*/ 2147483647 h 458"/>
                <a:gd name="T12" fmla="*/ 2147483647 w 575"/>
                <a:gd name="T13" fmla="*/ 2147483647 h 458"/>
                <a:gd name="T14" fmla="*/ 2147483647 w 575"/>
                <a:gd name="T15" fmla="*/ 2147483647 h 458"/>
                <a:gd name="T16" fmla="*/ 2147483647 w 575"/>
                <a:gd name="T17" fmla="*/ 2147483647 h 458"/>
                <a:gd name="T18" fmla="*/ 2147483647 w 575"/>
                <a:gd name="T19" fmla="*/ 2147483647 h 458"/>
                <a:gd name="T20" fmla="*/ 2147483647 w 575"/>
                <a:gd name="T21" fmla="*/ 2147483647 h 458"/>
                <a:gd name="T22" fmla="*/ 2147483647 w 575"/>
                <a:gd name="T23" fmla="*/ 2147483647 h 458"/>
                <a:gd name="T24" fmla="*/ 2147483647 w 575"/>
                <a:gd name="T25" fmla="*/ 2147483647 h 458"/>
                <a:gd name="T26" fmla="*/ 2147483647 w 575"/>
                <a:gd name="T27" fmla="*/ 2147483647 h 458"/>
                <a:gd name="T28" fmla="*/ 2147483647 w 575"/>
                <a:gd name="T29" fmla="*/ 2147483647 h 458"/>
                <a:gd name="T30" fmla="*/ 2147483647 w 575"/>
                <a:gd name="T31" fmla="*/ 2147483647 h 458"/>
                <a:gd name="T32" fmla="*/ 2147483647 w 575"/>
                <a:gd name="T33" fmla="*/ 2147483647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5"/>
                <a:gd name="T52" fmla="*/ 0 h 458"/>
                <a:gd name="T53" fmla="*/ 575 w 575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5" h="458">
                  <a:moveTo>
                    <a:pt x="61" y="401"/>
                  </a:moveTo>
                  <a:cubicBezTo>
                    <a:pt x="80" y="381"/>
                    <a:pt x="109" y="363"/>
                    <a:pt x="111" y="341"/>
                  </a:cubicBezTo>
                  <a:cubicBezTo>
                    <a:pt x="113" y="319"/>
                    <a:pt x="119" y="275"/>
                    <a:pt x="153" y="252"/>
                  </a:cubicBezTo>
                  <a:cubicBezTo>
                    <a:pt x="187" y="229"/>
                    <a:pt x="206" y="244"/>
                    <a:pt x="233" y="229"/>
                  </a:cubicBezTo>
                  <a:cubicBezTo>
                    <a:pt x="259" y="213"/>
                    <a:pt x="289" y="193"/>
                    <a:pt x="313" y="179"/>
                  </a:cubicBezTo>
                  <a:cubicBezTo>
                    <a:pt x="337" y="166"/>
                    <a:pt x="346" y="167"/>
                    <a:pt x="382" y="163"/>
                  </a:cubicBezTo>
                  <a:cubicBezTo>
                    <a:pt x="419" y="158"/>
                    <a:pt x="425" y="161"/>
                    <a:pt x="475" y="142"/>
                  </a:cubicBezTo>
                  <a:cubicBezTo>
                    <a:pt x="525" y="123"/>
                    <a:pt x="562" y="85"/>
                    <a:pt x="574" y="96"/>
                  </a:cubicBezTo>
                  <a:cubicBezTo>
                    <a:pt x="574" y="96"/>
                    <a:pt x="574" y="96"/>
                    <a:pt x="575" y="96"/>
                  </a:cubicBezTo>
                  <a:cubicBezTo>
                    <a:pt x="573" y="75"/>
                    <a:pt x="536" y="70"/>
                    <a:pt x="493" y="60"/>
                  </a:cubicBezTo>
                  <a:cubicBezTo>
                    <a:pt x="465" y="54"/>
                    <a:pt x="428" y="48"/>
                    <a:pt x="407" y="54"/>
                  </a:cubicBezTo>
                  <a:cubicBezTo>
                    <a:pt x="398" y="56"/>
                    <a:pt x="389" y="60"/>
                    <a:pt x="380" y="59"/>
                  </a:cubicBezTo>
                  <a:cubicBezTo>
                    <a:pt x="341" y="53"/>
                    <a:pt x="187" y="0"/>
                    <a:pt x="94" y="35"/>
                  </a:cubicBezTo>
                  <a:cubicBezTo>
                    <a:pt x="40" y="55"/>
                    <a:pt x="20" y="107"/>
                    <a:pt x="11" y="171"/>
                  </a:cubicBezTo>
                  <a:cubicBezTo>
                    <a:pt x="0" y="255"/>
                    <a:pt x="15" y="306"/>
                    <a:pt x="17" y="335"/>
                  </a:cubicBezTo>
                  <a:cubicBezTo>
                    <a:pt x="19" y="362"/>
                    <a:pt x="3" y="434"/>
                    <a:pt x="35" y="458"/>
                  </a:cubicBezTo>
                  <a:cubicBezTo>
                    <a:pt x="20" y="443"/>
                    <a:pt x="36" y="425"/>
                    <a:pt x="61" y="401"/>
                  </a:cubicBezTo>
                  <a:close/>
                </a:path>
              </a:pathLst>
            </a:custGeom>
            <a:solidFill>
              <a:srgbClr val="9C7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7" name="Freeform 7"/>
            <p:cNvSpPr>
              <a:spLocks/>
            </p:cNvSpPr>
            <p:nvPr/>
          </p:nvSpPr>
          <p:spPr bwMode="auto">
            <a:xfrm>
              <a:off x="758" y="968"/>
              <a:ext cx="610" cy="469"/>
            </a:xfrm>
            <a:custGeom>
              <a:avLst/>
              <a:gdLst>
                <a:gd name="T0" fmla="*/ 2147483647 w 244"/>
                <a:gd name="T1" fmla="*/ 2147483647 h 176"/>
                <a:gd name="T2" fmla="*/ 2147483647 w 244"/>
                <a:gd name="T3" fmla="*/ 2147483647 h 176"/>
                <a:gd name="T4" fmla="*/ 0 w 244"/>
                <a:gd name="T5" fmla="*/ 2147483647 h 176"/>
                <a:gd name="T6" fmla="*/ 2147483647 w 244"/>
                <a:gd name="T7" fmla="*/ 2147483647 h 176"/>
                <a:gd name="T8" fmla="*/ 2147483647 w 244"/>
                <a:gd name="T9" fmla="*/ 2147483647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176"/>
                <a:gd name="T17" fmla="*/ 244 w 244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176">
                  <a:moveTo>
                    <a:pt x="244" y="25"/>
                  </a:moveTo>
                  <a:cubicBezTo>
                    <a:pt x="208" y="14"/>
                    <a:pt x="112" y="0"/>
                    <a:pt x="65" y="28"/>
                  </a:cubicBezTo>
                  <a:cubicBezTo>
                    <a:pt x="19" y="56"/>
                    <a:pt x="4" y="113"/>
                    <a:pt x="0" y="176"/>
                  </a:cubicBezTo>
                  <a:cubicBezTo>
                    <a:pt x="7" y="144"/>
                    <a:pt x="19" y="53"/>
                    <a:pt x="75" y="31"/>
                  </a:cubicBezTo>
                  <a:cubicBezTo>
                    <a:pt x="130" y="8"/>
                    <a:pt x="188" y="15"/>
                    <a:pt x="24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8" name="Freeform 8"/>
            <p:cNvSpPr>
              <a:spLocks/>
            </p:cNvSpPr>
            <p:nvPr/>
          </p:nvSpPr>
          <p:spPr bwMode="auto">
            <a:xfrm>
              <a:off x="748" y="973"/>
              <a:ext cx="665" cy="886"/>
            </a:xfrm>
            <a:custGeom>
              <a:avLst/>
              <a:gdLst>
                <a:gd name="T0" fmla="*/ 2147483647 w 266"/>
                <a:gd name="T1" fmla="*/ 2147483647 h 332"/>
                <a:gd name="T2" fmla="*/ 2147483647 w 266"/>
                <a:gd name="T3" fmla="*/ 2147483647 h 332"/>
                <a:gd name="T4" fmla="*/ 2147483647 w 266"/>
                <a:gd name="T5" fmla="*/ 2147483647 h 332"/>
                <a:gd name="T6" fmla="*/ 2147483647 w 266"/>
                <a:gd name="T7" fmla="*/ 2147483647 h 332"/>
                <a:gd name="T8" fmla="*/ 2147483647 w 266"/>
                <a:gd name="T9" fmla="*/ 2147483647 h 332"/>
                <a:gd name="T10" fmla="*/ 2147483647 w 266"/>
                <a:gd name="T11" fmla="*/ 2147483647 h 332"/>
                <a:gd name="T12" fmla="*/ 2147483647 w 266"/>
                <a:gd name="T13" fmla="*/ 214748364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6"/>
                <a:gd name="T22" fmla="*/ 0 h 332"/>
                <a:gd name="T23" fmla="*/ 266 w 266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6" h="332">
                  <a:moveTo>
                    <a:pt x="97" y="44"/>
                  </a:moveTo>
                  <a:cubicBezTo>
                    <a:pt x="39" y="69"/>
                    <a:pt x="27" y="134"/>
                    <a:pt x="23" y="172"/>
                  </a:cubicBezTo>
                  <a:cubicBezTo>
                    <a:pt x="19" y="209"/>
                    <a:pt x="20" y="303"/>
                    <a:pt x="12" y="332"/>
                  </a:cubicBezTo>
                  <a:cubicBezTo>
                    <a:pt x="15" y="310"/>
                    <a:pt x="0" y="237"/>
                    <a:pt x="4" y="174"/>
                  </a:cubicBezTo>
                  <a:cubicBezTo>
                    <a:pt x="8" y="111"/>
                    <a:pt x="27" y="56"/>
                    <a:pt x="73" y="28"/>
                  </a:cubicBezTo>
                  <a:cubicBezTo>
                    <a:pt x="120" y="0"/>
                    <a:pt x="231" y="13"/>
                    <a:pt x="266" y="25"/>
                  </a:cubicBezTo>
                  <a:cubicBezTo>
                    <a:pt x="245" y="21"/>
                    <a:pt x="153" y="20"/>
                    <a:pt x="97" y="44"/>
                  </a:cubicBezTo>
                  <a:close/>
                </a:path>
              </a:pathLst>
            </a:custGeom>
            <a:solidFill>
              <a:srgbClr val="B39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599" name="Freeform 9"/>
            <p:cNvSpPr>
              <a:spLocks/>
            </p:cNvSpPr>
            <p:nvPr/>
          </p:nvSpPr>
          <p:spPr bwMode="auto">
            <a:xfrm>
              <a:off x="1535" y="1059"/>
              <a:ext cx="440" cy="266"/>
            </a:xfrm>
            <a:custGeom>
              <a:avLst/>
              <a:gdLst>
                <a:gd name="T0" fmla="*/ 2147483647 w 176"/>
                <a:gd name="T1" fmla="*/ 2147483647 h 100"/>
                <a:gd name="T2" fmla="*/ 2147483647 w 176"/>
                <a:gd name="T3" fmla="*/ 2147483647 h 100"/>
                <a:gd name="T4" fmla="*/ 2147483647 w 176"/>
                <a:gd name="T5" fmla="*/ 2147483647 h 100"/>
                <a:gd name="T6" fmla="*/ 2147483647 w 176"/>
                <a:gd name="T7" fmla="*/ 2147483647 h 100"/>
                <a:gd name="T8" fmla="*/ 0 w 176"/>
                <a:gd name="T9" fmla="*/ 2147483647 h 100"/>
                <a:gd name="T10" fmla="*/ 2147483647 w 176"/>
                <a:gd name="T11" fmla="*/ 2147483647 h 100"/>
                <a:gd name="T12" fmla="*/ 2147483647 w 176"/>
                <a:gd name="T13" fmla="*/ 2147483647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6"/>
                <a:gd name="T22" fmla="*/ 0 h 100"/>
                <a:gd name="T23" fmla="*/ 176 w 176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6" h="100">
                  <a:moveTo>
                    <a:pt x="176" y="18"/>
                  </a:moveTo>
                  <a:cubicBezTo>
                    <a:pt x="150" y="8"/>
                    <a:pt x="109" y="3"/>
                    <a:pt x="94" y="3"/>
                  </a:cubicBezTo>
                  <a:cubicBezTo>
                    <a:pt x="75" y="4"/>
                    <a:pt x="60" y="10"/>
                    <a:pt x="55" y="22"/>
                  </a:cubicBezTo>
                  <a:cubicBezTo>
                    <a:pt x="50" y="34"/>
                    <a:pt x="38" y="53"/>
                    <a:pt x="25" y="67"/>
                  </a:cubicBezTo>
                  <a:cubicBezTo>
                    <a:pt x="12" y="81"/>
                    <a:pt x="3" y="91"/>
                    <a:pt x="0" y="100"/>
                  </a:cubicBezTo>
                  <a:cubicBezTo>
                    <a:pt x="14" y="86"/>
                    <a:pt x="40" y="71"/>
                    <a:pt x="52" y="52"/>
                  </a:cubicBezTo>
                  <a:cubicBezTo>
                    <a:pt x="64" y="33"/>
                    <a:pt x="89" y="0"/>
                    <a:pt x="176" y="18"/>
                  </a:cubicBezTo>
                  <a:close/>
                </a:path>
              </a:pathLst>
            </a:custGeom>
            <a:solidFill>
              <a:srgbClr val="B39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0" name="Freeform 10"/>
            <p:cNvSpPr>
              <a:spLocks/>
            </p:cNvSpPr>
            <p:nvPr/>
          </p:nvSpPr>
          <p:spPr bwMode="auto">
            <a:xfrm>
              <a:off x="1590" y="1053"/>
              <a:ext cx="233" cy="195"/>
            </a:xfrm>
            <a:custGeom>
              <a:avLst/>
              <a:gdLst>
                <a:gd name="T0" fmla="*/ 0 w 93"/>
                <a:gd name="T1" fmla="*/ 2147483647 h 73"/>
                <a:gd name="T2" fmla="*/ 2147483647 w 93"/>
                <a:gd name="T3" fmla="*/ 2147483647 h 73"/>
                <a:gd name="T4" fmla="*/ 2147483647 w 93"/>
                <a:gd name="T5" fmla="*/ 2147483647 h 73"/>
                <a:gd name="T6" fmla="*/ 2147483647 w 93"/>
                <a:gd name="T7" fmla="*/ 2147483647 h 73"/>
                <a:gd name="T8" fmla="*/ 0 w 93"/>
                <a:gd name="T9" fmla="*/ 2147483647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3"/>
                <a:gd name="T17" fmla="*/ 93 w 93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3">
                  <a:moveTo>
                    <a:pt x="0" y="73"/>
                  </a:moveTo>
                  <a:cubicBezTo>
                    <a:pt x="13" y="57"/>
                    <a:pt x="23" y="36"/>
                    <a:pt x="32" y="22"/>
                  </a:cubicBezTo>
                  <a:cubicBezTo>
                    <a:pt x="41" y="9"/>
                    <a:pt x="59" y="0"/>
                    <a:pt x="93" y="6"/>
                  </a:cubicBezTo>
                  <a:cubicBezTo>
                    <a:pt x="73" y="5"/>
                    <a:pt x="49" y="6"/>
                    <a:pt x="35" y="25"/>
                  </a:cubicBezTo>
                  <a:cubicBezTo>
                    <a:pt x="21" y="47"/>
                    <a:pt x="9" y="66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1" name="Freeform 11"/>
            <p:cNvSpPr>
              <a:spLocks/>
            </p:cNvSpPr>
            <p:nvPr/>
          </p:nvSpPr>
          <p:spPr bwMode="auto">
            <a:xfrm>
              <a:off x="765" y="1640"/>
              <a:ext cx="695" cy="539"/>
            </a:xfrm>
            <a:custGeom>
              <a:avLst/>
              <a:gdLst>
                <a:gd name="T0" fmla="*/ 2147483647 w 278"/>
                <a:gd name="T1" fmla="*/ 2147483647 h 202"/>
                <a:gd name="T2" fmla="*/ 2147483647 w 278"/>
                <a:gd name="T3" fmla="*/ 2147483647 h 202"/>
                <a:gd name="T4" fmla="*/ 2147483647 w 278"/>
                <a:gd name="T5" fmla="*/ 2147483647 h 202"/>
                <a:gd name="T6" fmla="*/ 2147483647 w 278"/>
                <a:gd name="T7" fmla="*/ 2147483647 h 202"/>
                <a:gd name="T8" fmla="*/ 2147483647 w 278"/>
                <a:gd name="T9" fmla="*/ 2147483647 h 202"/>
                <a:gd name="T10" fmla="*/ 2147483647 w 278"/>
                <a:gd name="T11" fmla="*/ 2147483647 h 202"/>
                <a:gd name="T12" fmla="*/ 2147483647 w 278"/>
                <a:gd name="T13" fmla="*/ 2147483647 h 202"/>
                <a:gd name="T14" fmla="*/ 2147483647 w 278"/>
                <a:gd name="T15" fmla="*/ 2147483647 h 202"/>
                <a:gd name="T16" fmla="*/ 2147483647 w 278"/>
                <a:gd name="T17" fmla="*/ 2147483647 h 202"/>
                <a:gd name="T18" fmla="*/ 2147483647 w 278"/>
                <a:gd name="T19" fmla="*/ 2147483647 h 202"/>
                <a:gd name="T20" fmla="*/ 2147483647 w 278"/>
                <a:gd name="T21" fmla="*/ 2147483647 h 202"/>
                <a:gd name="T22" fmla="*/ 2147483647 w 278"/>
                <a:gd name="T23" fmla="*/ 2147483647 h 202"/>
                <a:gd name="T24" fmla="*/ 2147483647 w 278"/>
                <a:gd name="T25" fmla="*/ 2147483647 h 202"/>
                <a:gd name="T26" fmla="*/ 2147483647 w 278"/>
                <a:gd name="T27" fmla="*/ 2147483647 h 202"/>
                <a:gd name="T28" fmla="*/ 2147483647 w 278"/>
                <a:gd name="T29" fmla="*/ 0 h 202"/>
                <a:gd name="T30" fmla="*/ 2147483647 w 278"/>
                <a:gd name="T31" fmla="*/ 2147483647 h 202"/>
                <a:gd name="T32" fmla="*/ 2147483647 w 278"/>
                <a:gd name="T33" fmla="*/ 2147483647 h 202"/>
                <a:gd name="T34" fmla="*/ 2147483647 w 278"/>
                <a:gd name="T35" fmla="*/ 2147483647 h 202"/>
                <a:gd name="T36" fmla="*/ 2147483647 w 278"/>
                <a:gd name="T37" fmla="*/ 2147483647 h 202"/>
                <a:gd name="T38" fmla="*/ 2147483647 w 278"/>
                <a:gd name="T39" fmla="*/ 2147483647 h 202"/>
                <a:gd name="T40" fmla="*/ 2147483647 w 278"/>
                <a:gd name="T41" fmla="*/ 2147483647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8"/>
                <a:gd name="T64" fmla="*/ 0 h 202"/>
                <a:gd name="T65" fmla="*/ 278 w 278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8" h="202">
                  <a:moveTo>
                    <a:pt x="36" y="185"/>
                  </a:moveTo>
                  <a:cubicBezTo>
                    <a:pt x="26" y="189"/>
                    <a:pt x="12" y="189"/>
                    <a:pt x="6" y="179"/>
                  </a:cubicBezTo>
                  <a:cubicBezTo>
                    <a:pt x="0" y="170"/>
                    <a:pt x="8" y="158"/>
                    <a:pt x="14" y="150"/>
                  </a:cubicBezTo>
                  <a:cubicBezTo>
                    <a:pt x="30" y="129"/>
                    <a:pt x="52" y="114"/>
                    <a:pt x="70" y="96"/>
                  </a:cubicBezTo>
                  <a:cubicBezTo>
                    <a:pt x="76" y="90"/>
                    <a:pt x="80" y="84"/>
                    <a:pt x="83" y="77"/>
                  </a:cubicBezTo>
                  <a:cubicBezTo>
                    <a:pt x="86" y="72"/>
                    <a:pt x="85" y="66"/>
                    <a:pt x="87" y="60"/>
                  </a:cubicBezTo>
                  <a:cubicBezTo>
                    <a:pt x="90" y="53"/>
                    <a:pt x="95" y="56"/>
                    <a:pt x="98" y="62"/>
                  </a:cubicBezTo>
                  <a:cubicBezTo>
                    <a:pt x="102" y="70"/>
                    <a:pt x="100" y="80"/>
                    <a:pt x="96" y="88"/>
                  </a:cubicBezTo>
                  <a:cubicBezTo>
                    <a:pt x="84" y="110"/>
                    <a:pt x="62" y="125"/>
                    <a:pt x="44" y="142"/>
                  </a:cubicBezTo>
                  <a:cubicBezTo>
                    <a:pt x="35" y="151"/>
                    <a:pt x="13" y="171"/>
                    <a:pt x="34" y="174"/>
                  </a:cubicBezTo>
                  <a:cubicBezTo>
                    <a:pt x="52" y="177"/>
                    <a:pt x="76" y="164"/>
                    <a:pt x="89" y="152"/>
                  </a:cubicBezTo>
                  <a:cubicBezTo>
                    <a:pt x="96" y="146"/>
                    <a:pt x="117" y="119"/>
                    <a:pt x="123" y="112"/>
                  </a:cubicBezTo>
                  <a:cubicBezTo>
                    <a:pt x="130" y="104"/>
                    <a:pt x="136" y="97"/>
                    <a:pt x="144" y="91"/>
                  </a:cubicBezTo>
                  <a:cubicBezTo>
                    <a:pt x="152" y="86"/>
                    <a:pt x="161" y="81"/>
                    <a:pt x="167" y="74"/>
                  </a:cubicBezTo>
                  <a:cubicBezTo>
                    <a:pt x="190" y="49"/>
                    <a:pt x="272" y="2"/>
                    <a:pt x="278" y="0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55" y="17"/>
                    <a:pt x="204" y="56"/>
                    <a:pt x="190" y="71"/>
                  </a:cubicBezTo>
                  <a:cubicBezTo>
                    <a:pt x="181" y="78"/>
                    <a:pt x="174" y="87"/>
                    <a:pt x="165" y="94"/>
                  </a:cubicBezTo>
                  <a:cubicBezTo>
                    <a:pt x="156" y="102"/>
                    <a:pt x="144" y="110"/>
                    <a:pt x="136" y="119"/>
                  </a:cubicBezTo>
                  <a:cubicBezTo>
                    <a:pt x="118" y="140"/>
                    <a:pt x="97" y="162"/>
                    <a:pt x="72" y="175"/>
                  </a:cubicBezTo>
                  <a:cubicBezTo>
                    <a:pt x="62" y="180"/>
                    <a:pt x="3" y="202"/>
                    <a:pt x="7" y="176"/>
                  </a:cubicBezTo>
                </a:path>
              </a:pathLst>
            </a:custGeom>
            <a:solidFill>
              <a:srgbClr val="57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2" name="Freeform 12"/>
            <p:cNvSpPr>
              <a:spLocks/>
            </p:cNvSpPr>
            <p:nvPr/>
          </p:nvSpPr>
          <p:spPr bwMode="auto">
            <a:xfrm>
              <a:off x="1508" y="1163"/>
              <a:ext cx="640" cy="408"/>
            </a:xfrm>
            <a:custGeom>
              <a:avLst/>
              <a:gdLst>
                <a:gd name="T0" fmla="*/ 2147483647 w 256"/>
                <a:gd name="T1" fmla="*/ 2147483647 h 153"/>
                <a:gd name="T2" fmla="*/ 2147483647 w 256"/>
                <a:gd name="T3" fmla="*/ 2147483647 h 153"/>
                <a:gd name="T4" fmla="*/ 2147483647 w 256"/>
                <a:gd name="T5" fmla="*/ 2147483647 h 153"/>
                <a:gd name="T6" fmla="*/ 2147483647 w 256"/>
                <a:gd name="T7" fmla="*/ 2147483647 h 153"/>
                <a:gd name="T8" fmla="*/ 2147483647 w 256"/>
                <a:gd name="T9" fmla="*/ 2147483647 h 153"/>
                <a:gd name="T10" fmla="*/ 2147483647 w 256"/>
                <a:gd name="T11" fmla="*/ 2147483647 h 153"/>
                <a:gd name="T12" fmla="*/ 2147483647 w 256"/>
                <a:gd name="T13" fmla="*/ 2147483647 h 153"/>
                <a:gd name="T14" fmla="*/ 2147483647 w 256"/>
                <a:gd name="T15" fmla="*/ 2147483647 h 153"/>
                <a:gd name="T16" fmla="*/ 2147483647 w 256"/>
                <a:gd name="T17" fmla="*/ 2147483647 h 153"/>
                <a:gd name="T18" fmla="*/ 2147483647 w 256"/>
                <a:gd name="T19" fmla="*/ 2147483647 h 153"/>
                <a:gd name="T20" fmla="*/ 2147483647 w 256"/>
                <a:gd name="T21" fmla="*/ 2147483647 h 153"/>
                <a:gd name="T22" fmla="*/ 2147483647 w 256"/>
                <a:gd name="T23" fmla="*/ 2147483647 h 153"/>
                <a:gd name="T24" fmla="*/ 2147483647 w 256"/>
                <a:gd name="T25" fmla="*/ 2147483647 h 153"/>
                <a:gd name="T26" fmla="*/ 2147483647 w 256"/>
                <a:gd name="T27" fmla="*/ 2147483647 h 153"/>
                <a:gd name="T28" fmla="*/ 2147483647 w 256"/>
                <a:gd name="T29" fmla="*/ 2147483647 h 153"/>
                <a:gd name="T30" fmla="*/ 2147483647 w 256"/>
                <a:gd name="T31" fmla="*/ 2147483647 h 153"/>
                <a:gd name="T32" fmla="*/ 2147483647 w 256"/>
                <a:gd name="T33" fmla="*/ 2147483647 h 153"/>
                <a:gd name="T34" fmla="*/ 2147483647 w 256"/>
                <a:gd name="T35" fmla="*/ 2147483647 h 153"/>
                <a:gd name="T36" fmla="*/ 2147483647 w 256"/>
                <a:gd name="T37" fmla="*/ 2147483647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6"/>
                <a:gd name="T58" fmla="*/ 0 h 153"/>
                <a:gd name="T59" fmla="*/ 256 w 25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6" h="153">
                  <a:moveTo>
                    <a:pt x="195" y="64"/>
                  </a:moveTo>
                  <a:cubicBezTo>
                    <a:pt x="215" y="41"/>
                    <a:pt x="244" y="23"/>
                    <a:pt x="248" y="16"/>
                  </a:cubicBezTo>
                  <a:cubicBezTo>
                    <a:pt x="256" y="5"/>
                    <a:pt x="249" y="0"/>
                    <a:pt x="245" y="2"/>
                  </a:cubicBezTo>
                  <a:cubicBezTo>
                    <a:pt x="248" y="6"/>
                    <a:pt x="217" y="38"/>
                    <a:pt x="199" y="49"/>
                  </a:cubicBezTo>
                  <a:cubicBezTo>
                    <a:pt x="181" y="60"/>
                    <a:pt x="172" y="63"/>
                    <a:pt x="143" y="83"/>
                  </a:cubicBezTo>
                  <a:cubicBezTo>
                    <a:pt x="120" y="99"/>
                    <a:pt x="83" y="123"/>
                    <a:pt x="66" y="128"/>
                  </a:cubicBezTo>
                  <a:cubicBezTo>
                    <a:pt x="49" y="133"/>
                    <a:pt x="37" y="115"/>
                    <a:pt x="40" y="95"/>
                  </a:cubicBezTo>
                  <a:cubicBezTo>
                    <a:pt x="43" y="75"/>
                    <a:pt x="76" y="90"/>
                    <a:pt x="120" y="76"/>
                  </a:cubicBezTo>
                  <a:cubicBezTo>
                    <a:pt x="164" y="62"/>
                    <a:pt x="205" y="29"/>
                    <a:pt x="216" y="19"/>
                  </a:cubicBezTo>
                  <a:cubicBezTo>
                    <a:pt x="222" y="15"/>
                    <a:pt x="229" y="8"/>
                    <a:pt x="231" y="6"/>
                  </a:cubicBezTo>
                  <a:cubicBezTo>
                    <a:pt x="212" y="16"/>
                    <a:pt x="186" y="36"/>
                    <a:pt x="154" y="48"/>
                  </a:cubicBezTo>
                  <a:cubicBezTo>
                    <a:pt x="104" y="67"/>
                    <a:pt x="98" y="64"/>
                    <a:pt x="61" y="69"/>
                  </a:cubicBezTo>
                  <a:cubicBezTo>
                    <a:pt x="33" y="72"/>
                    <a:pt x="21" y="72"/>
                    <a:pt x="5" y="79"/>
                  </a:cubicBezTo>
                  <a:cubicBezTo>
                    <a:pt x="3" y="80"/>
                    <a:pt x="1" y="82"/>
                    <a:pt x="1" y="84"/>
                  </a:cubicBezTo>
                  <a:cubicBezTo>
                    <a:pt x="0" y="93"/>
                    <a:pt x="9" y="107"/>
                    <a:pt x="9" y="115"/>
                  </a:cubicBezTo>
                  <a:cubicBezTo>
                    <a:pt x="10" y="137"/>
                    <a:pt x="20" y="153"/>
                    <a:pt x="40" y="153"/>
                  </a:cubicBezTo>
                  <a:cubicBezTo>
                    <a:pt x="47" y="153"/>
                    <a:pt x="56" y="148"/>
                    <a:pt x="65" y="147"/>
                  </a:cubicBezTo>
                  <a:cubicBezTo>
                    <a:pt x="89" y="137"/>
                    <a:pt x="112" y="115"/>
                    <a:pt x="152" y="88"/>
                  </a:cubicBezTo>
                  <a:cubicBezTo>
                    <a:pt x="163" y="80"/>
                    <a:pt x="182" y="72"/>
                    <a:pt x="195" y="64"/>
                  </a:cubicBezTo>
                  <a:close/>
                </a:path>
              </a:pathLst>
            </a:custGeom>
            <a:solidFill>
              <a:srgbClr val="57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3" name="Freeform 13"/>
            <p:cNvSpPr>
              <a:spLocks/>
            </p:cNvSpPr>
            <p:nvPr/>
          </p:nvSpPr>
          <p:spPr bwMode="auto">
            <a:xfrm>
              <a:off x="1415" y="1459"/>
              <a:ext cx="128" cy="208"/>
            </a:xfrm>
            <a:custGeom>
              <a:avLst/>
              <a:gdLst>
                <a:gd name="T0" fmla="*/ 2147483647 w 51"/>
                <a:gd name="T1" fmla="*/ 0 h 78"/>
                <a:gd name="T2" fmla="*/ 2147483647 w 51"/>
                <a:gd name="T3" fmla="*/ 2147483647 h 78"/>
                <a:gd name="T4" fmla="*/ 2147483647 w 51"/>
                <a:gd name="T5" fmla="*/ 2147483647 h 78"/>
                <a:gd name="T6" fmla="*/ 2147483647 w 51"/>
                <a:gd name="T7" fmla="*/ 2147483647 h 78"/>
                <a:gd name="T8" fmla="*/ 0 w 51"/>
                <a:gd name="T9" fmla="*/ 2147483647 h 78"/>
                <a:gd name="T10" fmla="*/ 2147483647 w 51"/>
                <a:gd name="T11" fmla="*/ 2147483647 h 78"/>
                <a:gd name="T12" fmla="*/ 2147483647 w 51"/>
                <a:gd name="T13" fmla="*/ 2147483647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78"/>
                <a:gd name="T23" fmla="*/ 51 w 5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78">
                  <a:moveTo>
                    <a:pt x="37" y="0"/>
                  </a:moveTo>
                  <a:cubicBezTo>
                    <a:pt x="39" y="7"/>
                    <a:pt x="39" y="15"/>
                    <a:pt x="42" y="22"/>
                  </a:cubicBezTo>
                  <a:cubicBezTo>
                    <a:pt x="45" y="29"/>
                    <a:pt x="51" y="35"/>
                    <a:pt x="49" y="43"/>
                  </a:cubicBezTo>
                  <a:cubicBezTo>
                    <a:pt x="48" y="50"/>
                    <a:pt x="38" y="56"/>
                    <a:pt x="32" y="60"/>
                  </a:cubicBezTo>
                  <a:cubicBezTo>
                    <a:pt x="23" y="66"/>
                    <a:pt x="11" y="76"/>
                    <a:pt x="0" y="78"/>
                  </a:cubicBezTo>
                  <a:cubicBezTo>
                    <a:pt x="13" y="73"/>
                    <a:pt x="34" y="56"/>
                    <a:pt x="37" y="42"/>
                  </a:cubicBezTo>
                  <a:cubicBezTo>
                    <a:pt x="40" y="29"/>
                    <a:pt x="29" y="15"/>
                    <a:pt x="35" y="2"/>
                  </a:cubicBezTo>
                </a:path>
              </a:pathLst>
            </a:custGeom>
            <a:solidFill>
              <a:srgbClr val="57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4" name="Freeform 14"/>
            <p:cNvSpPr>
              <a:spLocks/>
            </p:cNvSpPr>
            <p:nvPr/>
          </p:nvSpPr>
          <p:spPr bwMode="auto">
            <a:xfrm>
              <a:off x="945" y="1400"/>
              <a:ext cx="565" cy="496"/>
            </a:xfrm>
            <a:custGeom>
              <a:avLst/>
              <a:gdLst>
                <a:gd name="T0" fmla="*/ 2147483647 w 226"/>
                <a:gd name="T1" fmla="*/ 2147483647 h 186"/>
                <a:gd name="T2" fmla="*/ 2147483647 w 226"/>
                <a:gd name="T3" fmla="*/ 2147483647 h 186"/>
                <a:gd name="T4" fmla="*/ 2147483647 w 226"/>
                <a:gd name="T5" fmla="*/ 2147483647 h 186"/>
                <a:gd name="T6" fmla="*/ 2147483647 w 226"/>
                <a:gd name="T7" fmla="*/ 2147483647 h 186"/>
                <a:gd name="T8" fmla="*/ 2147483647 w 226"/>
                <a:gd name="T9" fmla="*/ 2147483647 h 186"/>
                <a:gd name="T10" fmla="*/ 2147483647 w 226"/>
                <a:gd name="T11" fmla="*/ 2147483647 h 186"/>
                <a:gd name="T12" fmla="*/ 2147483647 w 226"/>
                <a:gd name="T13" fmla="*/ 2147483647 h 186"/>
                <a:gd name="T14" fmla="*/ 2147483647 w 226"/>
                <a:gd name="T15" fmla="*/ 2147483647 h 186"/>
                <a:gd name="T16" fmla="*/ 2147483647 w 226"/>
                <a:gd name="T17" fmla="*/ 2147483647 h 186"/>
                <a:gd name="T18" fmla="*/ 2147483647 w 226"/>
                <a:gd name="T19" fmla="*/ 2147483647 h 186"/>
                <a:gd name="T20" fmla="*/ 0 w 226"/>
                <a:gd name="T21" fmla="*/ 2147483647 h 186"/>
                <a:gd name="T22" fmla="*/ 2147483647 w 226"/>
                <a:gd name="T23" fmla="*/ 2147483647 h 186"/>
                <a:gd name="T24" fmla="*/ 2147483647 w 226"/>
                <a:gd name="T25" fmla="*/ 2147483647 h 186"/>
                <a:gd name="T26" fmla="*/ 2147483647 w 226"/>
                <a:gd name="T27" fmla="*/ 2147483647 h 186"/>
                <a:gd name="T28" fmla="*/ 2147483647 w 226"/>
                <a:gd name="T29" fmla="*/ 2147483647 h 186"/>
                <a:gd name="T30" fmla="*/ 2147483647 w 226"/>
                <a:gd name="T31" fmla="*/ 2147483647 h 186"/>
                <a:gd name="T32" fmla="*/ 2147483647 w 226"/>
                <a:gd name="T33" fmla="*/ 2147483647 h 186"/>
                <a:gd name="T34" fmla="*/ 2147483647 w 226"/>
                <a:gd name="T35" fmla="*/ 2147483647 h 186"/>
                <a:gd name="T36" fmla="*/ 2147483647 w 226"/>
                <a:gd name="T37" fmla="*/ 2147483647 h 186"/>
                <a:gd name="T38" fmla="*/ 2147483647 w 226"/>
                <a:gd name="T39" fmla="*/ 2147483647 h 186"/>
                <a:gd name="T40" fmla="*/ 2147483647 w 226"/>
                <a:gd name="T41" fmla="*/ 2147483647 h 1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86"/>
                <a:gd name="T65" fmla="*/ 226 w 226"/>
                <a:gd name="T66" fmla="*/ 186 h 1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86">
                  <a:moveTo>
                    <a:pt x="214" y="1"/>
                  </a:moveTo>
                  <a:cubicBezTo>
                    <a:pt x="207" y="3"/>
                    <a:pt x="199" y="7"/>
                    <a:pt x="194" y="11"/>
                  </a:cubicBezTo>
                  <a:cubicBezTo>
                    <a:pt x="179" y="22"/>
                    <a:pt x="159" y="35"/>
                    <a:pt x="143" y="43"/>
                  </a:cubicBezTo>
                  <a:cubicBezTo>
                    <a:pt x="134" y="47"/>
                    <a:pt x="130" y="50"/>
                    <a:pt x="121" y="52"/>
                  </a:cubicBezTo>
                  <a:cubicBezTo>
                    <a:pt x="120" y="53"/>
                    <a:pt x="118" y="53"/>
                    <a:pt x="117" y="53"/>
                  </a:cubicBezTo>
                  <a:cubicBezTo>
                    <a:pt x="115" y="53"/>
                    <a:pt x="113" y="54"/>
                    <a:pt x="111" y="54"/>
                  </a:cubicBezTo>
                  <a:cubicBezTo>
                    <a:pt x="107" y="54"/>
                    <a:pt x="104" y="55"/>
                    <a:pt x="101" y="56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89" y="55"/>
                    <a:pt x="75" y="57"/>
                    <a:pt x="57" y="69"/>
                  </a:cubicBezTo>
                  <a:cubicBezTo>
                    <a:pt x="23" y="92"/>
                    <a:pt x="17" y="136"/>
                    <a:pt x="15" y="158"/>
                  </a:cubicBezTo>
                  <a:cubicBezTo>
                    <a:pt x="14" y="168"/>
                    <a:pt x="8" y="177"/>
                    <a:pt x="0" y="186"/>
                  </a:cubicBezTo>
                  <a:cubicBezTo>
                    <a:pt x="8" y="185"/>
                    <a:pt x="18" y="182"/>
                    <a:pt x="24" y="173"/>
                  </a:cubicBezTo>
                  <a:cubicBezTo>
                    <a:pt x="38" y="152"/>
                    <a:pt x="69" y="149"/>
                    <a:pt x="82" y="124"/>
                  </a:cubicBezTo>
                  <a:cubicBezTo>
                    <a:pt x="95" y="99"/>
                    <a:pt x="79" y="79"/>
                    <a:pt x="102" y="71"/>
                  </a:cubicBezTo>
                  <a:cubicBezTo>
                    <a:pt x="115" y="66"/>
                    <a:pt x="129" y="60"/>
                    <a:pt x="141" y="56"/>
                  </a:cubicBezTo>
                  <a:cubicBezTo>
                    <a:pt x="149" y="52"/>
                    <a:pt x="157" y="48"/>
                    <a:pt x="164" y="43"/>
                  </a:cubicBezTo>
                  <a:cubicBezTo>
                    <a:pt x="171" y="38"/>
                    <a:pt x="177" y="32"/>
                    <a:pt x="184" y="27"/>
                  </a:cubicBezTo>
                  <a:cubicBezTo>
                    <a:pt x="192" y="22"/>
                    <a:pt x="203" y="8"/>
                    <a:pt x="213" y="15"/>
                  </a:cubicBezTo>
                  <a:cubicBezTo>
                    <a:pt x="221" y="21"/>
                    <a:pt x="217" y="38"/>
                    <a:pt x="225" y="43"/>
                  </a:cubicBezTo>
                  <a:cubicBezTo>
                    <a:pt x="226" y="33"/>
                    <a:pt x="224" y="20"/>
                    <a:pt x="222" y="10"/>
                  </a:cubicBezTo>
                  <a:cubicBezTo>
                    <a:pt x="221" y="5"/>
                    <a:pt x="221" y="0"/>
                    <a:pt x="214" y="1"/>
                  </a:cubicBezTo>
                  <a:close/>
                </a:path>
              </a:pathLst>
            </a:custGeom>
            <a:solidFill>
              <a:srgbClr val="57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5" name="Freeform 15"/>
            <p:cNvSpPr>
              <a:spLocks/>
            </p:cNvSpPr>
            <p:nvPr/>
          </p:nvSpPr>
          <p:spPr bwMode="auto">
            <a:xfrm>
              <a:off x="1480" y="1085"/>
              <a:ext cx="163" cy="283"/>
            </a:xfrm>
            <a:custGeom>
              <a:avLst/>
              <a:gdLst>
                <a:gd name="T0" fmla="*/ 2147483647 w 65"/>
                <a:gd name="T1" fmla="*/ 0 h 106"/>
                <a:gd name="T2" fmla="*/ 2147483647 w 65"/>
                <a:gd name="T3" fmla="*/ 2147483647 h 106"/>
                <a:gd name="T4" fmla="*/ 2147483647 w 65"/>
                <a:gd name="T5" fmla="*/ 2147483647 h 106"/>
                <a:gd name="T6" fmla="*/ 2147483647 w 65"/>
                <a:gd name="T7" fmla="*/ 2147483647 h 106"/>
                <a:gd name="T8" fmla="*/ 2147483647 w 65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06"/>
                <a:gd name="T17" fmla="*/ 65 w 65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06">
                  <a:moveTo>
                    <a:pt x="65" y="0"/>
                  </a:moveTo>
                  <a:cubicBezTo>
                    <a:pt x="65" y="12"/>
                    <a:pt x="57" y="32"/>
                    <a:pt x="36" y="52"/>
                  </a:cubicBezTo>
                  <a:cubicBezTo>
                    <a:pt x="15" y="72"/>
                    <a:pt x="5" y="94"/>
                    <a:pt x="8" y="106"/>
                  </a:cubicBezTo>
                  <a:cubicBezTo>
                    <a:pt x="0" y="90"/>
                    <a:pt x="13" y="67"/>
                    <a:pt x="25" y="53"/>
                  </a:cubicBezTo>
                  <a:cubicBezTo>
                    <a:pt x="45" y="28"/>
                    <a:pt x="63" y="24"/>
                    <a:pt x="65" y="0"/>
                  </a:cubicBezTo>
                  <a:close/>
                </a:path>
              </a:pathLst>
            </a:custGeom>
            <a:solidFill>
              <a:srgbClr val="7D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6" name="Freeform 16"/>
            <p:cNvSpPr>
              <a:spLocks/>
            </p:cNvSpPr>
            <p:nvPr/>
          </p:nvSpPr>
          <p:spPr bwMode="auto">
            <a:xfrm>
              <a:off x="1653" y="1155"/>
              <a:ext cx="437" cy="170"/>
            </a:xfrm>
            <a:custGeom>
              <a:avLst/>
              <a:gdLst>
                <a:gd name="T0" fmla="*/ 0 w 175"/>
                <a:gd name="T1" fmla="*/ 2147483647 h 64"/>
                <a:gd name="T2" fmla="*/ 2147483647 w 175"/>
                <a:gd name="T3" fmla="*/ 2147483647 h 64"/>
                <a:gd name="T4" fmla="*/ 2147483647 w 175"/>
                <a:gd name="T5" fmla="*/ 2147483647 h 64"/>
                <a:gd name="T6" fmla="*/ 2147483647 w 175"/>
                <a:gd name="T7" fmla="*/ 0 h 64"/>
                <a:gd name="T8" fmla="*/ 2147483647 w 175"/>
                <a:gd name="T9" fmla="*/ 2147483647 h 64"/>
                <a:gd name="T10" fmla="*/ 2147483647 w 175"/>
                <a:gd name="T11" fmla="*/ 2147483647 h 64"/>
                <a:gd name="T12" fmla="*/ 2147483647 w 175"/>
                <a:gd name="T13" fmla="*/ 2147483647 h 64"/>
                <a:gd name="T14" fmla="*/ 0 w 175"/>
                <a:gd name="T15" fmla="*/ 2147483647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5"/>
                <a:gd name="T25" fmla="*/ 0 h 64"/>
                <a:gd name="T26" fmla="*/ 175 w 17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5" h="64">
                  <a:moveTo>
                    <a:pt x="0" y="64"/>
                  </a:moveTo>
                  <a:cubicBezTo>
                    <a:pt x="26" y="58"/>
                    <a:pt x="38" y="64"/>
                    <a:pt x="71" y="52"/>
                  </a:cubicBezTo>
                  <a:cubicBezTo>
                    <a:pt x="96" y="42"/>
                    <a:pt x="114" y="28"/>
                    <a:pt x="135" y="20"/>
                  </a:cubicBezTo>
                  <a:cubicBezTo>
                    <a:pt x="156" y="13"/>
                    <a:pt x="169" y="3"/>
                    <a:pt x="175" y="0"/>
                  </a:cubicBezTo>
                  <a:cubicBezTo>
                    <a:pt x="158" y="2"/>
                    <a:pt x="150" y="8"/>
                    <a:pt x="133" y="13"/>
                  </a:cubicBezTo>
                  <a:cubicBezTo>
                    <a:pt x="116" y="18"/>
                    <a:pt x="102" y="22"/>
                    <a:pt x="90" y="32"/>
                  </a:cubicBezTo>
                  <a:cubicBezTo>
                    <a:pt x="78" y="41"/>
                    <a:pt x="68" y="45"/>
                    <a:pt x="48" y="50"/>
                  </a:cubicBezTo>
                  <a:cubicBezTo>
                    <a:pt x="28" y="56"/>
                    <a:pt x="4" y="60"/>
                    <a:pt x="0" y="64"/>
                  </a:cubicBezTo>
                  <a:close/>
                </a:path>
              </a:pathLst>
            </a:custGeom>
            <a:solidFill>
              <a:srgbClr val="7D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7" name="Freeform 17"/>
            <p:cNvSpPr>
              <a:spLocks/>
            </p:cNvSpPr>
            <p:nvPr/>
          </p:nvSpPr>
          <p:spPr bwMode="auto">
            <a:xfrm>
              <a:off x="1823" y="1264"/>
              <a:ext cx="232" cy="160"/>
            </a:xfrm>
            <a:custGeom>
              <a:avLst/>
              <a:gdLst>
                <a:gd name="T0" fmla="*/ 0 w 93"/>
                <a:gd name="T1" fmla="*/ 2147483647 h 60"/>
                <a:gd name="T2" fmla="*/ 2147483647 w 93"/>
                <a:gd name="T3" fmla="*/ 2147483647 h 60"/>
                <a:gd name="T4" fmla="*/ 2147483647 w 93"/>
                <a:gd name="T5" fmla="*/ 2147483647 h 60"/>
                <a:gd name="T6" fmla="*/ 2147483647 w 93"/>
                <a:gd name="T7" fmla="*/ 2147483647 h 60"/>
                <a:gd name="T8" fmla="*/ 2147483647 w 93"/>
                <a:gd name="T9" fmla="*/ 2147483647 h 60"/>
                <a:gd name="T10" fmla="*/ 2147483647 w 93"/>
                <a:gd name="T11" fmla="*/ 2147483647 h 60"/>
                <a:gd name="T12" fmla="*/ 2147483647 w 93"/>
                <a:gd name="T13" fmla="*/ 214748364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60"/>
                <a:gd name="T23" fmla="*/ 93 w 93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60">
                  <a:moveTo>
                    <a:pt x="0" y="60"/>
                  </a:moveTo>
                  <a:cubicBezTo>
                    <a:pt x="5" y="55"/>
                    <a:pt x="6" y="47"/>
                    <a:pt x="10" y="41"/>
                  </a:cubicBezTo>
                  <a:cubicBezTo>
                    <a:pt x="14" y="34"/>
                    <a:pt x="21" y="27"/>
                    <a:pt x="26" y="22"/>
                  </a:cubicBezTo>
                  <a:cubicBezTo>
                    <a:pt x="38" y="10"/>
                    <a:pt x="56" y="3"/>
                    <a:pt x="72" y="1"/>
                  </a:cubicBezTo>
                  <a:cubicBezTo>
                    <a:pt x="79" y="1"/>
                    <a:pt x="93" y="0"/>
                    <a:pt x="84" y="9"/>
                  </a:cubicBezTo>
                  <a:cubicBezTo>
                    <a:pt x="78" y="16"/>
                    <a:pt x="68" y="20"/>
                    <a:pt x="60" y="24"/>
                  </a:cubicBezTo>
                  <a:cubicBezTo>
                    <a:pt x="41" y="34"/>
                    <a:pt x="24" y="46"/>
                    <a:pt x="6" y="58"/>
                  </a:cubicBezTo>
                </a:path>
              </a:pathLst>
            </a:custGeom>
            <a:solidFill>
              <a:srgbClr val="571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8" name="Freeform 18"/>
            <p:cNvSpPr>
              <a:spLocks/>
            </p:cNvSpPr>
            <p:nvPr/>
          </p:nvSpPr>
          <p:spPr bwMode="auto">
            <a:xfrm>
              <a:off x="1613" y="1437"/>
              <a:ext cx="177" cy="118"/>
            </a:xfrm>
            <a:custGeom>
              <a:avLst/>
              <a:gdLst>
                <a:gd name="T0" fmla="*/ 0 w 71"/>
                <a:gd name="T1" fmla="*/ 2147483647 h 44"/>
                <a:gd name="T2" fmla="*/ 2147483647 w 71"/>
                <a:gd name="T3" fmla="*/ 0 h 44"/>
                <a:gd name="T4" fmla="*/ 0 w 71"/>
                <a:gd name="T5" fmla="*/ 2147483647 h 44"/>
                <a:gd name="T6" fmla="*/ 0 60000 65536"/>
                <a:gd name="T7" fmla="*/ 0 60000 65536"/>
                <a:gd name="T8" fmla="*/ 0 60000 65536"/>
                <a:gd name="T9" fmla="*/ 0 w 71"/>
                <a:gd name="T10" fmla="*/ 0 h 44"/>
                <a:gd name="T11" fmla="*/ 71 w 71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44">
                  <a:moveTo>
                    <a:pt x="0" y="9"/>
                  </a:moveTo>
                  <a:cubicBezTo>
                    <a:pt x="5" y="20"/>
                    <a:pt x="12" y="44"/>
                    <a:pt x="71" y="0"/>
                  </a:cubicBezTo>
                  <a:cubicBezTo>
                    <a:pt x="56" y="9"/>
                    <a:pt x="11" y="33"/>
                    <a:pt x="0" y="9"/>
                  </a:cubicBezTo>
                  <a:close/>
                </a:path>
              </a:pathLst>
            </a:custGeom>
            <a:solidFill>
              <a:srgbClr val="9C7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09" name="Freeform 19"/>
            <p:cNvSpPr>
              <a:spLocks/>
            </p:cNvSpPr>
            <p:nvPr/>
          </p:nvSpPr>
          <p:spPr bwMode="auto">
            <a:xfrm>
              <a:off x="928" y="1515"/>
              <a:ext cx="282" cy="357"/>
            </a:xfrm>
            <a:custGeom>
              <a:avLst/>
              <a:gdLst>
                <a:gd name="T0" fmla="*/ 0 w 113"/>
                <a:gd name="T1" fmla="*/ 2147483647 h 134"/>
                <a:gd name="T2" fmla="*/ 2147483647 w 113"/>
                <a:gd name="T3" fmla="*/ 2147483647 h 134"/>
                <a:gd name="T4" fmla="*/ 2147483647 w 113"/>
                <a:gd name="T5" fmla="*/ 2147483647 h 134"/>
                <a:gd name="T6" fmla="*/ 2147483647 w 113"/>
                <a:gd name="T7" fmla="*/ 2147483647 h 134"/>
                <a:gd name="T8" fmla="*/ 2147483647 w 113"/>
                <a:gd name="T9" fmla="*/ 2147483647 h 134"/>
                <a:gd name="T10" fmla="*/ 0 w 113"/>
                <a:gd name="T11" fmla="*/ 2147483647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134"/>
                <a:gd name="T20" fmla="*/ 113 w 113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134">
                  <a:moveTo>
                    <a:pt x="0" y="134"/>
                  </a:moveTo>
                  <a:cubicBezTo>
                    <a:pt x="9" y="126"/>
                    <a:pt x="11" y="114"/>
                    <a:pt x="20" y="79"/>
                  </a:cubicBezTo>
                  <a:cubicBezTo>
                    <a:pt x="29" y="45"/>
                    <a:pt x="46" y="4"/>
                    <a:pt x="113" y="5"/>
                  </a:cubicBezTo>
                  <a:cubicBezTo>
                    <a:pt x="87" y="3"/>
                    <a:pt x="60" y="0"/>
                    <a:pt x="42" y="18"/>
                  </a:cubicBezTo>
                  <a:cubicBezTo>
                    <a:pt x="23" y="35"/>
                    <a:pt x="23" y="41"/>
                    <a:pt x="16" y="74"/>
                  </a:cubicBezTo>
                  <a:cubicBezTo>
                    <a:pt x="9" y="107"/>
                    <a:pt x="8" y="124"/>
                    <a:pt x="0" y="134"/>
                  </a:cubicBezTo>
                  <a:close/>
                </a:path>
              </a:pathLst>
            </a:custGeom>
            <a:solidFill>
              <a:srgbClr val="B39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0" name="Freeform 20"/>
            <p:cNvSpPr>
              <a:spLocks/>
            </p:cNvSpPr>
            <p:nvPr/>
          </p:nvSpPr>
          <p:spPr bwMode="auto">
            <a:xfrm>
              <a:off x="755" y="1139"/>
              <a:ext cx="1408" cy="1026"/>
            </a:xfrm>
            <a:custGeom>
              <a:avLst/>
              <a:gdLst>
                <a:gd name="T0" fmla="*/ 2147483647 w 563"/>
                <a:gd name="T1" fmla="*/ 2147483647 h 385"/>
                <a:gd name="T2" fmla="*/ 2147483647 w 563"/>
                <a:gd name="T3" fmla="*/ 2147483647 h 385"/>
                <a:gd name="T4" fmla="*/ 2147483647 w 563"/>
                <a:gd name="T5" fmla="*/ 2147483647 h 385"/>
                <a:gd name="T6" fmla="*/ 2147483647 w 563"/>
                <a:gd name="T7" fmla="*/ 2147483647 h 385"/>
                <a:gd name="T8" fmla="*/ 2147483647 w 563"/>
                <a:gd name="T9" fmla="*/ 2147483647 h 385"/>
                <a:gd name="T10" fmla="*/ 2147483647 w 563"/>
                <a:gd name="T11" fmla="*/ 2147483647 h 385"/>
                <a:gd name="T12" fmla="*/ 2147483647 w 563"/>
                <a:gd name="T13" fmla="*/ 2147483647 h 385"/>
                <a:gd name="T14" fmla="*/ 2147483647 w 563"/>
                <a:gd name="T15" fmla="*/ 2147483647 h 385"/>
                <a:gd name="T16" fmla="*/ 2147483647 w 563"/>
                <a:gd name="T17" fmla="*/ 2147483647 h 385"/>
                <a:gd name="T18" fmla="*/ 2147483647 w 563"/>
                <a:gd name="T19" fmla="*/ 2147483647 h 385"/>
                <a:gd name="T20" fmla="*/ 2147483647 w 563"/>
                <a:gd name="T21" fmla="*/ 2147483647 h 385"/>
                <a:gd name="T22" fmla="*/ 2147483647 w 563"/>
                <a:gd name="T23" fmla="*/ 2147483647 h 385"/>
                <a:gd name="T24" fmla="*/ 2147483647 w 563"/>
                <a:gd name="T25" fmla="*/ 2147483647 h 385"/>
                <a:gd name="T26" fmla="*/ 2147483647 w 563"/>
                <a:gd name="T27" fmla="*/ 2147483647 h 385"/>
                <a:gd name="T28" fmla="*/ 2147483647 w 563"/>
                <a:gd name="T29" fmla="*/ 2147483647 h 385"/>
                <a:gd name="T30" fmla="*/ 2147483647 w 563"/>
                <a:gd name="T31" fmla="*/ 2147483647 h 3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3"/>
                <a:gd name="T49" fmla="*/ 0 h 385"/>
                <a:gd name="T50" fmla="*/ 563 w 563"/>
                <a:gd name="T51" fmla="*/ 385 h 3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3" h="385">
                  <a:moveTo>
                    <a:pt x="101" y="353"/>
                  </a:moveTo>
                  <a:cubicBezTo>
                    <a:pt x="144" y="322"/>
                    <a:pt x="147" y="302"/>
                    <a:pt x="174" y="283"/>
                  </a:cubicBezTo>
                  <a:cubicBezTo>
                    <a:pt x="200" y="264"/>
                    <a:pt x="217" y="247"/>
                    <a:pt x="251" y="219"/>
                  </a:cubicBezTo>
                  <a:cubicBezTo>
                    <a:pt x="276" y="198"/>
                    <a:pt x="318" y="178"/>
                    <a:pt x="329" y="163"/>
                  </a:cubicBezTo>
                  <a:cubicBezTo>
                    <a:pt x="372" y="166"/>
                    <a:pt x="394" y="137"/>
                    <a:pt x="453" y="97"/>
                  </a:cubicBezTo>
                  <a:cubicBezTo>
                    <a:pt x="466" y="88"/>
                    <a:pt x="491" y="80"/>
                    <a:pt x="502" y="69"/>
                  </a:cubicBezTo>
                  <a:cubicBezTo>
                    <a:pt x="539" y="32"/>
                    <a:pt x="563" y="19"/>
                    <a:pt x="554" y="11"/>
                  </a:cubicBezTo>
                  <a:cubicBezTo>
                    <a:pt x="542" y="0"/>
                    <a:pt x="505" y="38"/>
                    <a:pt x="455" y="57"/>
                  </a:cubicBezTo>
                  <a:cubicBezTo>
                    <a:pt x="405" y="76"/>
                    <a:pt x="399" y="73"/>
                    <a:pt x="362" y="78"/>
                  </a:cubicBezTo>
                  <a:cubicBezTo>
                    <a:pt x="326" y="82"/>
                    <a:pt x="317" y="81"/>
                    <a:pt x="293" y="94"/>
                  </a:cubicBezTo>
                  <a:cubicBezTo>
                    <a:pt x="269" y="108"/>
                    <a:pt x="239" y="128"/>
                    <a:pt x="213" y="144"/>
                  </a:cubicBezTo>
                  <a:cubicBezTo>
                    <a:pt x="186" y="159"/>
                    <a:pt x="167" y="144"/>
                    <a:pt x="133" y="167"/>
                  </a:cubicBezTo>
                  <a:cubicBezTo>
                    <a:pt x="99" y="190"/>
                    <a:pt x="93" y="234"/>
                    <a:pt x="91" y="256"/>
                  </a:cubicBezTo>
                  <a:cubicBezTo>
                    <a:pt x="89" y="278"/>
                    <a:pt x="60" y="296"/>
                    <a:pt x="41" y="316"/>
                  </a:cubicBezTo>
                  <a:cubicBezTo>
                    <a:pt x="16" y="340"/>
                    <a:pt x="0" y="358"/>
                    <a:pt x="15" y="373"/>
                  </a:cubicBezTo>
                  <a:cubicBezTo>
                    <a:pt x="26" y="385"/>
                    <a:pt x="58" y="384"/>
                    <a:pt x="101" y="353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1" name="Freeform 21"/>
            <p:cNvSpPr>
              <a:spLocks/>
            </p:cNvSpPr>
            <p:nvPr/>
          </p:nvSpPr>
          <p:spPr bwMode="auto">
            <a:xfrm>
              <a:off x="705" y="912"/>
              <a:ext cx="1438" cy="1221"/>
            </a:xfrm>
            <a:custGeom>
              <a:avLst/>
              <a:gdLst>
                <a:gd name="T0" fmla="*/ 2147483647 w 575"/>
                <a:gd name="T1" fmla="*/ 2147483647 h 458"/>
                <a:gd name="T2" fmla="*/ 2147483647 w 575"/>
                <a:gd name="T3" fmla="*/ 2147483647 h 458"/>
                <a:gd name="T4" fmla="*/ 2147483647 w 575"/>
                <a:gd name="T5" fmla="*/ 2147483647 h 458"/>
                <a:gd name="T6" fmla="*/ 2147483647 w 575"/>
                <a:gd name="T7" fmla="*/ 2147483647 h 458"/>
                <a:gd name="T8" fmla="*/ 2147483647 w 575"/>
                <a:gd name="T9" fmla="*/ 2147483647 h 458"/>
                <a:gd name="T10" fmla="*/ 2147483647 w 575"/>
                <a:gd name="T11" fmla="*/ 2147483647 h 458"/>
                <a:gd name="T12" fmla="*/ 2147483647 w 575"/>
                <a:gd name="T13" fmla="*/ 2147483647 h 458"/>
                <a:gd name="T14" fmla="*/ 2147483647 w 575"/>
                <a:gd name="T15" fmla="*/ 2147483647 h 458"/>
                <a:gd name="T16" fmla="*/ 2147483647 w 575"/>
                <a:gd name="T17" fmla="*/ 2147483647 h 458"/>
                <a:gd name="T18" fmla="*/ 2147483647 w 575"/>
                <a:gd name="T19" fmla="*/ 2147483647 h 458"/>
                <a:gd name="T20" fmla="*/ 2147483647 w 575"/>
                <a:gd name="T21" fmla="*/ 2147483647 h 458"/>
                <a:gd name="T22" fmla="*/ 2147483647 w 575"/>
                <a:gd name="T23" fmla="*/ 2147483647 h 458"/>
                <a:gd name="T24" fmla="*/ 2147483647 w 575"/>
                <a:gd name="T25" fmla="*/ 2147483647 h 458"/>
                <a:gd name="T26" fmla="*/ 2147483647 w 575"/>
                <a:gd name="T27" fmla="*/ 2147483647 h 458"/>
                <a:gd name="T28" fmla="*/ 2147483647 w 575"/>
                <a:gd name="T29" fmla="*/ 2147483647 h 458"/>
                <a:gd name="T30" fmla="*/ 2147483647 w 575"/>
                <a:gd name="T31" fmla="*/ 2147483647 h 458"/>
                <a:gd name="T32" fmla="*/ 2147483647 w 575"/>
                <a:gd name="T33" fmla="*/ 2147483647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5"/>
                <a:gd name="T52" fmla="*/ 0 h 458"/>
                <a:gd name="T53" fmla="*/ 575 w 575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5" h="458">
                  <a:moveTo>
                    <a:pt x="61" y="401"/>
                  </a:moveTo>
                  <a:cubicBezTo>
                    <a:pt x="80" y="381"/>
                    <a:pt x="109" y="363"/>
                    <a:pt x="111" y="341"/>
                  </a:cubicBezTo>
                  <a:cubicBezTo>
                    <a:pt x="113" y="319"/>
                    <a:pt x="119" y="275"/>
                    <a:pt x="153" y="252"/>
                  </a:cubicBezTo>
                  <a:cubicBezTo>
                    <a:pt x="187" y="229"/>
                    <a:pt x="206" y="244"/>
                    <a:pt x="233" y="229"/>
                  </a:cubicBezTo>
                  <a:cubicBezTo>
                    <a:pt x="259" y="213"/>
                    <a:pt x="289" y="193"/>
                    <a:pt x="313" y="179"/>
                  </a:cubicBezTo>
                  <a:cubicBezTo>
                    <a:pt x="337" y="166"/>
                    <a:pt x="346" y="167"/>
                    <a:pt x="382" y="163"/>
                  </a:cubicBezTo>
                  <a:cubicBezTo>
                    <a:pt x="419" y="158"/>
                    <a:pt x="425" y="161"/>
                    <a:pt x="475" y="142"/>
                  </a:cubicBezTo>
                  <a:cubicBezTo>
                    <a:pt x="525" y="123"/>
                    <a:pt x="562" y="85"/>
                    <a:pt x="574" y="96"/>
                  </a:cubicBezTo>
                  <a:cubicBezTo>
                    <a:pt x="574" y="96"/>
                    <a:pt x="574" y="96"/>
                    <a:pt x="575" y="96"/>
                  </a:cubicBezTo>
                  <a:cubicBezTo>
                    <a:pt x="573" y="75"/>
                    <a:pt x="536" y="70"/>
                    <a:pt x="493" y="60"/>
                  </a:cubicBezTo>
                  <a:cubicBezTo>
                    <a:pt x="465" y="54"/>
                    <a:pt x="428" y="48"/>
                    <a:pt x="407" y="54"/>
                  </a:cubicBezTo>
                  <a:cubicBezTo>
                    <a:pt x="398" y="56"/>
                    <a:pt x="389" y="60"/>
                    <a:pt x="380" y="59"/>
                  </a:cubicBezTo>
                  <a:cubicBezTo>
                    <a:pt x="341" y="53"/>
                    <a:pt x="187" y="0"/>
                    <a:pt x="94" y="35"/>
                  </a:cubicBezTo>
                  <a:cubicBezTo>
                    <a:pt x="40" y="55"/>
                    <a:pt x="20" y="107"/>
                    <a:pt x="11" y="171"/>
                  </a:cubicBezTo>
                  <a:cubicBezTo>
                    <a:pt x="0" y="255"/>
                    <a:pt x="15" y="306"/>
                    <a:pt x="17" y="335"/>
                  </a:cubicBezTo>
                  <a:cubicBezTo>
                    <a:pt x="19" y="362"/>
                    <a:pt x="3" y="434"/>
                    <a:pt x="35" y="458"/>
                  </a:cubicBezTo>
                  <a:cubicBezTo>
                    <a:pt x="20" y="443"/>
                    <a:pt x="36" y="425"/>
                    <a:pt x="61" y="401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2" name="Freeform 22"/>
            <p:cNvSpPr>
              <a:spLocks/>
            </p:cNvSpPr>
            <p:nvPr/>
          </p:nvSpPr>
          <p:spPr bwMode="auto">
            <a:xfrm>
              <a:off x="1495" y="1085"/>
              <a:ext cx="158" cy="288"/>
            </a:xfrm>
            <a:custGeom>
              <a:avLst/>
              <a:gdLst>
                <a:gd name="T0" fmla="*/ 2147483647 w 63"/>
                <a:gd name="T1" fmla="*/ 0 h 108"/>
                <a:gd name="T2" fmla="*/ 2147483647 w 63"/>
                <a:gd name="T3" fmla="*/ 2147483647 h 108"/>
                <a:gd name="T4" fmla="*/ 2147483647 w 63"/>
                <a:gd name="T5" fmla="*/ 2147483647 h 108"/>
                <a:gd name="T6" fmla="*/ 0 60000 65536"/>
                <a:gd name="T7" fmla="*/ 0 60000 65536"/>
                <a:gd name="T8" fmla="*/ 0 60000 65536"/>
                <a:gd name="T9" fmla="*/ 0 w 63"/>
                <a:gd name="T10" fmla="*/ 0 h 108"/>
                <a:gd name="T11" fmla="*/ 63 w 63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108">
                  <a:moveTo>
                    <a:pt x="58" y="0"/>
                  </a:moveTo>
                  <a:cubicBezTo>
                    <a:pt x="63" y="16"/>
                    <a:pt x="38" y="43"/>
                    <a:pt x="20" y="66"/>
                  </a:cubicBezTo>
                  <a:cubicBezTo>
                    <a:pt x="2" y="89"/>
                    <a:pt x="0" y="103"/>
                    <a:pt x="2" y="108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613" name="Freeform 23"/>
            <p:cNvSpPr>
              <a:spLocks/>
            </p:cNvSpPr>
            <p:nvPr/>
          </p:nvSpPr>
          <p:spPr bwMode="auto">
            <a:xfrm>
              <a:off x="1498" y="1381"/>
              <a:ext cx="90" cy="190"/>
            </a:xfrm>
            <a:custGeom>
              <a:avLst/>
              <a:gdLst>
                <a:gd name="T0" fmla="*/ 0 w 36"/>
                <a:gd name="T1" fmla="*/ 0 h 71"/>
                <a:gd name="T2" fmla="*/ 2147483647 w 36"/>
                <a:gd name="T3" fmla="*/ 2147483647 h 71"/>
                <a:gd name="T4" fmla="*/ 0 60000 65536"/>
                <a:gd name="T5" fmla="*/ 0 60000 65536"/>
                <a:gd name="T6" fmla="*/ 0 w 36"/>
                <a:gd name="T7" fmla="*/ 0 h 71"/>
                <a:gd name="T8" fmla="*/ 36 w 36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71">
                  <a:moveTo>
                    <a:pt x="0" y="0"/>
                  </a:moveTo>
                  <a:cubicBezTo>
                    <a:pt x="14" y="8"/>
                    <a:pt x="8" y="63"/>
                    <a:pt x="36" y="7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9570" name="AutoShape 24"/>
          <p:cNvSpPr>
            <a:spLocks noChangeArrowheads="1"/>
          </p:cNvSpPr>
          <p:nvPr/>
        </p:nvSpPr>
        <p:spPr bwMode="auto">
          <a:xfrm rot="-1577039">
            <a:off x="5726113" y="2349500"/>
            <a:ext cx="2085975" cy="981075"/>
          </a:xfrm>
          <a:prstGeom prst="curvedDownArrow">
            <a:avLst>
              <a:gd name="adj1" fmla="val 15189"/>
              <a:gd name="adj2" fmla="val 79054"/>
              <a:gd name="adj3" fmla="val 36074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9571" name="Rectangle 25"/>
          <p:cNvSpPr>
            <a:spLocks noChangeArrowheads="1"/>
          </p:cNvSpPr>
          <p:nvPr/>
        </p:nvSpPr>
        <p:spPr bwMode="auto">
          <a:xfrm>
            <a:off x="1258888" y="1916113"/>
            <a:ext cx="2057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Tryptophane</a:t>
            </a:r>
          </a:p>
        </p:txBody>
      </p:sp>
      <p:sp>
        <p:nvSpPr>
          <p:cNvPr id="109572" name="Rectangle 26"/>
          <p:cNvSpPr>
            <a:spLocks noChangeArrowheads="1"/>
          </p:cNvSpPr>
          <p:nvPr/>
        </p:nvSpPr>
        <p:spPr bwMode="auto">
          <a:xfrm>
            <a:off x="1258888" y="4941888"/>
            <a:ext cx="2057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Sérotonine</a:t>
            </a:r>
          </a:p>
        </p:txBody>
      </p:sp>
      <p:sp>
        <p:nvSpPr>
          <p:cNvPr id="109573" name="AutoShape 27"/>
          <p:cNvSpPr>
            <a:spLocks noChangeArrowheads="1"/>
          </p:cNvSpPr>
          <p:nvPr/>
        </p:nvSpPr>
        <p:spPr bwMode="auto">
          <a:xfrm>
            <a:off x="2195513" y="2565400"/>
            <a:ext cx="215900" cy="2303463"/>
          </a:xfrm>
          <a:prstGeom prst="downArrow">
            <a:avLst>
              <a:gd name="adj1" fmla="val 50296"/>
              <a:gd name="adj2" fmla="val 7058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9574" name="AutoShape 28"/>
          <p:cNvSpPr>
            <a:spLocks noChangeArrowheads="1"/>
          </p:cNvSpPr>
          <p:nvPr/>
        </p:nvSpPr>
        <p:spPr bwMode="auto">
          <a:xfrm rot="-5400000">
            <a:off x="4391025" y="1017588"/>
            <a:ext cx="217488" cy="2303462"/>
          </a:xfrm>
          <a:prstGeom prst="downArrow">
            <a:avLst>
              <a:gd name="adj1" fmla="val 50296"/>
              <a:gd name="adj2" fmla="val 7006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9575" name="Rectangle 29"/>
          <p:cNvSpPr>
            <a:spLocks noChangeArrowheads="1"/>
          </p:cNvSpPr>
          <p:nvPr/>
        </p:nvSpPr>
        <p:spPr bwMode="auto">
          <a:xfrm>
            <a:off x="3924300" y="1844675"/>
            <a:ext cx="1192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200" b="1">
                <a:latin typeface="Comic Sans MS" charset="0"/>
                <a:sym typeface="Wingdings" charset="0"/>
              </a:rPr>
              <a:t>Try pyrrolase</a:t>
            </a:r>
          </a:p>
        </p:txBody>
      </p:sp>
      <p:sp>
        <p:nvSpPr>
          <p:cNvPr id="41992" name="AutoShape 30"/>
          <p:cNvSpPr>
            <a:spLocks noChangeArrowheads="1"/>
          </p:cNvSpPr>
          <p:nvPr/>
        </p:nvSpPr>
        <p:spPr bwMode="auto">
          <a:xfrm>
            <a:off x="2051050" y="3284538"/>
            <a:ext cx="503238" cy="503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3" name="Rectangle 31"/>
          <p:cNvSpPr>
            <a:spLocks noChangeArrowheads="1"/>
          </p:cNvSpPr>
          <p:nvPr/>
        </p:nvSpPr>
        <p:spPr bwMode="auto">
          <a:xfrm>
            <a:off x="5867400" y="1341438"/>
            <a:ext cx="2344738" cy="434975"/>
          </a:xfrm>
          <a:prstGeom prst="rect">
            <a:avLst/>
          </a:prstGeom>
          <a:noFill/>
          <a:ln w="38100" cap="sq">
            <a:solidFill>
              <a:srgbClr val="C11205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latin typeface="Comic Sans MS" charset="0"/>
                <a:sym typeface="Wingdings" charset="0"/>
              </a:rPr>
              <a:t>Nicotinamide (B</a:t>
            </a:r>
            <a:r>
              <a:rPr lang="fr-FR" sz="2000" b="1" baseline="-25000">
                <a:latin typeface="Comic Sans MS" charset="0"/>
                <a:sym typeface="Wingdings" charset="0"/>
              </a:rPr>
              <a:t>3</a:t>
            </a:r>
            <a:r>
              <a:rPr lang="fr-FR" sz="2000" b="1">
                <a:latin typeface="Comic Sans MS" charset="0"/>
                <a:sym typeface="Wingdings" charset="0"/>
              </a:rPr>
              <a:t>)</a:t>
            </a:r>
          </a:p>
        </p:txBody>
      </p:sp>
      <p:sp>
        <p:nvSpPr>
          <p:cNvPr id="109578" name="Rectangle 32"/>
          <p:cNvSpPr>
            <a:spLocks noChangeArrowheads="1"/>
          </p:cNvSpPr>
          <p:nvPr/>
        </p:nvSpPr>
        <p:spPr bwMode="auto">
          <a:xfrm>
            <a:off x="5942013" y="21336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>
                <a:latin typeface="Times New Roman" charset="0"/>
                <a:sym typeface="Wingdings" charset="0"/>
              </a:rPr>
              <a:t>B3</a:t>
            </a:r>
          </a:p>
        </p:txBody>
      </p:sp>
      <p:sp>
        <p:nvSpPr>
          <p:cNvPr id="109579" name="AutoShape 33"/>
          <p:cNvSpPr>
            <a:spLocks noChangeArrowheads="1"/>
          </p:cNvSpPr>
          <p:nvPr/>
        </p:nvSpPr>
        <p:spPr bwMode="auto">
          <a:xfrm>
            <a:off x="5867400" y="3860800"/>
            <a:ext cx="503238" cy="504825"/>
          </a:xfrm>
          <a:prstGeom prst="flowChartMagneticDisk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fr-BE" sz="2400">
                <a:latin typeface="Times New Roman" charset="0"/>
              </a:rPr>
              <a:t>E</a:t>
            </a:r>
            <a:endParaRPr lang="fr-FR" sz="2400">
              <a:latin typeface="Times New Roman" charset="0"/>
            </a:endParaRPr>
          </a:p>
        </p:txBody>
      </p:sp>
      <p:grpSp>
        <p:nvGrpSpPr>
          <p:cNvPr id="109580" name="Group 39"/>
          <p:cNvGrpSpPr>
            <a:grpSpLocks/>
          </p:cNvGrpSpPr>
          <p:nvPr/>
        </p:nvGrpSpPr>
        <p:grpSpPr bwMode="auto">
          <a:xfrm>
            <a:off x="7524750" y="2997200"/>
            <a:ext cx="1420813" cy="504825"/>
            <a:chOff x="4740" y="1888"/>
            <a:chExt cx="894" cy="318"/>
          </a:xfrm>
        </p:grpSpPr>
        <p:sp>
          <p:nvSpPr>
            <p:cNvPr id="109593" name="AutoShape 35"/>
            <p:cNvSpPr>
              <a:spLocks noChangeArrowheads="1"/>
            </p:cNvSpPr>
            <p:nvPr/>
          </p:nvSpPr>
          <p:spPr bwMode="auto">
            <a:xfrm>
              <a:off x="4740" y="1888"/>
              <a:ext cx="317" cy="318"/>
            </a:xfrm>
            <a:prstGeom prst="flowChartMagneticDisk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fr-BE" sz="2400">
                  <a:latin typeface="Times New Roman" charset="0"/>
                </a:rPr>
                <a:t>E</a:t>
              </a:r>
              <a:endParaRPr lang="fr-FR" sz="2400">
                <a:latin typeface="Times New Roman" charset="0"/>
              </a:endParaRPr>
            </a:p>
          </p:txBody>
        </p:sp>
        <p:sp>
          <p:nvSpPr>
            <p:cNvPr id="109594" name="Rectangle 36"/>
            <p:cNvSpPr>
              <a:spLocks noChangeArrowheads="1"/>
            </p:cNvSpPr>
            <p:nvPr/>
          </p:nvSpPr>
          <p:spPr bwMode="auto">
            <a:xfrm>
              <a:off x="4967" y="1933"/>
              <a:ext cx="6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>
                  <a:latin typeface="Comic Sans MS" charset="0"/>
                  <a:sym typeface="Wingdings" charset="0"/>
                </a:rPr>
                <a:t>-methyl</a:t>
              </a:r>
            </a:p>
          </p:txBody>
        </p:sp>
      </p:grpSp>
      <p:sp>
        <p:nvSpPr>
          <p:cNvPr id="109581" name="Text Box 37"/>
          <p:cNvSpPr txBox="1">
            <a:spLocks noChangeArrowheads="1"/>
          </p:cNvSpPr>
          <p:nvPr/>
        </p:nvSpPr>
        <p:spPr bwMode="auto">
          <a:xfrm>
            <a:off x="6157913" y="31416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>
                <a:solidFill>
                  <a:srgbClr val="FF3300"/>
                </a:solidFill>
                <a:latin typeface="Comic Sans MS" charset="0"/>
              </a:rPr>
              <a:t>B</a:t>
            </a:r>
            <a:r>
              <a:rPr lang="fr-FR" sz="1200" baseline="-25000">
                <a:solidFill>
                  <a:srgbClr val="FF3300"/>
                </a:solidFill>
                <a:latin typeface="Comic Sans MS" charset="0"/>
              </a:rPr>
              <a:t>9</a:t>
            </a:r>
            <a:r>
              <a:rPr lang="fr-FR" sz="1200">
                <a:solidFill>
                  <a:srgbClr val="FF3300"/>
                </a:solidFill>
                <a:latin typeface="Comic Sans MS" charset="0"/>
              </a:rPr>
              <a:t>,B</a:t>
            </a:r>
            <a:r>
              <a:rPr lang="fr-FR" sz="1200" baseline="-25000">
                <a:solidFill>
                  <a:srgbClr val="FF3300"/>
                </a:solidFill>
                <a:latin typeface="Comic Sans MS" charset="0"/>
              </a:rPr>
              <a:t>12 </a:t>
            </a:r>
            <a:r>
              <a:rPr lang="fr-FR" sz="1200">
                <a:solidFill>
                  <a:srgbClr val="FF3300"/>
                </a:solidFill>
                <a:latin typeface="Comic Sans MS" charset="0"/>
              </a:rPr>
              <a:t>m</a:t>
            </a:r>
            <a:r>
              <a:rPr lang="fr-FR" sz="1200" b="1">
                <a:solidFill>
                  <a:srgbClr val="FF3300"/>
                </a:solidFill>
                <a:latin typeface="Comic Sans MS" charset="0"/>
              </a:rPr>
              <a:t>éthylation</a:t>
            </a:r>
          </a:p>
        </p:txBody>
      </p:sp>
      <p:sp>
        <p:nvSpPr>
          <p:cNvPr id="109582" name="Rectangle 38"/>
          <p:cNvSpPr>
            <a:spLocks noChangeArrowheads="1"/>
          </p:cNvSpPr>
          <p:nvPr/>
        </p:nvSpPr>
        <p:spPr bwMode="auto">
          <a:xfrm>
            <a:off x="684213" y="692150"/>
            <a:ext cx="719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>
                <a:latin typeface="Comic Sans MS" charset="0"/>
              </a:rPr>
              <a:t>Utilisation hépatique du tryptophane</a:t>
            </a:r>
          </a:p>
        </p:txBody>
      </p:sp>
      <p:grpSp>
        <p:nvGrpSpPr>
          <p:cNvPr id="109583" name="Group 47"/>
          <p:cNvGrpSpPr>
            <a:grpSpLocks/>
          </p:cNvGrpSpPr>
          <p:nvPr/>
        </p:nvGrpSpPr>
        <p:grpSpPr bwMode="auto">
          <a:xfrm>
            <a:off x="5272088" y="4508500"/>
            <a:ext cx="3503612" cy="398463"/>
            <a:chOff x="3321" y="2840"/>
            <a:chExt cx="2207" cy="251"/>
          </a:xfrm>
        </p:grpSpPr>
        <p:sp>
          <p:nvSpPr>
            <p:cNvPr id="109591" name="Text Box 40"/>
            <p:cNvSpPr txBox="1">
              <a:spLocks noChangeArrowheads="1"/>
            </p:cNvSpPr>
            <p:nvPr/>
          </p:nvSpPr>
          <p:spPr bwMode="auto">
            <a:xfrm>
              <a:off x="3321" y="2841"/>
              <a:ext cx="22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BE" sz="2000">
                  <a:latin typeface="Comic Sans MS" charset="0"/>
                </a:rPr>
                <a:t>Si [E]         ex : pillule, SPM </a:t>
              </a:r>
              <a:endParaRPr lang="fr-FR" sz="2000">
                <a:latin typeface="Comic Sans MS" charset="0"/>
              </a:endParaRPr>
            </a:p>
          </p:txBody>
        </p:sp>
        <p:sp>
          <p:nvSpPr>
            <p:cNvPr id="109592" name="AutoShape 41"/>
            <p:cNvSpPr>
              <a:spLocks noChangeArrowheads="1"/>
            </p:cNvSpPr>
            <p:nvPr/>
          </p:nvSpPr>
          <p:spPr bwMode="auto">
            <a:xfrm rot="-1928235">
              <a:off x="3923" y="2840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BE"/>
            </a:p>
          </p:txBody>
        </p:sp>
      </p:grpSp>
      <p:grpSp>
        <p:nvGrpSpPr>
          <p:cNvPr id="109584" name="Group 46"/>
          <p:cNvGrpSpPr>
            <a:grpSpLocks/>
          </p:cNvGrpSpPr>
          <p:nvPr/>
        </p:nvGrpSpPr>
        <p:grpSpPr bwMode="auto">
          <a:xfrm>
            <a:off x="5294313" y="4921250"/>
            <a:ext cx="3673475" cy="396875"/>
            <a:chOff x="3379" y="3100"/>
            <a:chExt cx="2315" cy="250"/>
          </a:xfrm>
        </p:grpSpPr>
        <p:sp>
          <p:nvSpPr>
            <p:cNvPr id="109589" name="Text Box 44"/>
            <p:cNvSpPr txBox="1">
              <a:spLocks noChangeArrowheads="1"/>
            </p:cNvSpPr>
            <p:nvPr/>
          </p:nvSpPr>
          <p:spPr bwMode="auto">
            <a:xfrm>
              <a:off x="3379" y="3100"/>
              <a:ext cx="23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BE" sz="2000">
                  <a:latin typeface="Comic Sans MS" charset="0"/>
                </a:rPr>
                <a:t>Si [B3]        ex : carence alim.</a:t>
              </a:r>
              <a:endParaRPr lang="fr-FR" sz="2000">
                <a:latin typeface="Comic Sans MS" charset="0"/>
              </a:endParaRPr>
            </a:p>
          </p:txBody>
        </p:sp>
        <p:sp>
          <p:nvSpPr>
            <p:cNvPr id="109590" name="AutoShape 45"/>
            <p:cNvSpPr>
              <a:spLocks noChangeArrowheads="1"/>
            </p:cNvSpPr>
            <p:nvPr/>
          </p:nvSpPr>
          <p:spPr bwMode="auto">
            <a:xfrm rot="1691762">
              <a:off x="4014" y="3158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BE"/>
            </a:p>
          </p:txBody>
        </p:sp>
      </p:grpSp>
      <p:sp>
        <p:nvSpPr>
          <p:cNvPr id="109585" name="Rectangle 48"/>
          <p:cNvSpPr>
            <a:spLocks noChangeArrowheads="1"/>
          </p:cNvSpPr>
          <p:nvPr/>
        </p:nvSpPr>
        <p:spPr bwMode="auto">
          <a:xfrm>
            <a:off x="2627313" y="5392738"/>
            <a:ext cx="51593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BE">
                <a:latin typeface="Comic Sans MS" charset="0"/>
                <a:sym typeface="Wingdings" charset="0"/>
              </a:rPr>
              <a:t>signes cliniques liés à la carence en sérotonine</a:t>
            </a:r>
          </a:p>
          <a:p>
            <a:pPr lvl="1">
              <a:buFontTx/>
              <a:buChar char="•"/>
            </a:pPr>
            <a:r>
              <a:rPr lang="fr-FR">
                <a:latin typeface="Comic Sans MS" charset="0"/>
                <a:sym typeface="Wingdings" charset="0"/>
              </a:rPr>
              <a:t>Troubles du sommeil</a:t>
            </a:r>
          </a:p>
          <a:p>
            <a:pPr lvl="1">
              <a:buFontTx/>
              <a:buChar char="•"/>
            </a:pPr>
            <a:r>
              <a:rPr lang="fr-BE">
                <a:latin typeface="Comic Sans MS" charset="0"/>
                <a:sym typeface="Wingdings" charset="0"/>
              </a:rPr>
              <a:t>Stress</a:t>
            </a:r>
          </a:p>
          <a:p>
            <a:pPr lvl="1">
              <a:buFontTx/>
              <a:buChar char="•"/>
            </a:pPr>
            <a:r>
              <a:rPr lang="fr-BE">
                <a:latin typeface="Comic Sans MS" charset="0"/>
                <a:sym typeface="Wingdings" charset="0"/>
              </a:rPr>
              <a:t>Envie de sucre</a:t>
            </a:r>
          </a:p>
          <a:p>
            <a:pPr lvl="1">
              <a:buFontTx/>
              <a:buChar char="•"/>
            </a:pPr>
            <a:r>
              <a:rPr lang="fr-BE">
                <a:latin typeface="Comic Sans MS" charset="0"/>
                <a:sym typeface="Wingdings" charset="0"/>
              </a:rPr>
              <a:t>Anxiété,…</a:t>
            </a:r>
            <a:endParaRPr lang="fr-FR">
              <a:latin typeface="Comic Sans MS" charset="0"/>
              <a:sym typeface="Wingdings" charset="0"/>
            </a:endParaRPr>
          </a:p>
        </p:txBody>
      </p:sp>
      <p:sp>
        <p:nvSpPr>
          <p:cNvPr id="109586" name="AutoShape 49"/>
          <p:cNvSpPr>
            <a:spLocks noChangeArrowheads="1"/>
          </p:cNvSpPr>
          <p:nvPr/>
        </p:nvSpPr>
        <p:spPr bwMode="auto">
          <a:xfrm rot="5400000">
            <a:off x="1798638" y="5842000"/>
            <a:ext cx="433387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9587" name="Text Box 45"/>
          <p:cNvSpPr txBox="1">
            <a:spLocks noChangeArrowheads="1"/>
          </p:cNvSpPr>
          <p:nvPr/>
        </p:nvSpPr>
        <p:spPr bwMode="auto">
          <a:xfrm>
            <a:off x="6659563" y="6381750"/>
            <a:ext cx="187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200"/>
              <a:t>Ref. : Seminaire Bosman</a:t>
            </a:r>
            <a:endParaRPr lang="fr-FR" sz="1200"/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48038" y="2420938"/>
            <a:ext cx="1655762" cy="404812"/>
          </a:xfrm>
          <a:prstGeom prst="rect">
            <a:avLst/>
          </a:prstGeom>
          <a:noFill/>
          <a:ln w="38100">
            <a:solidFill>
              <a:srgbClr val="C112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BE" sz="1800"/>
              <a:t>DEVIATION</a:t>
            </a: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2419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  <p:bldP spid="420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35814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Acide Cislinoléique (LA)</a:t>
            </a: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Acide gammalinolénique </a:t>
            </a:r>
            <a:r>
              <a:rPr lang="fr-FR" sz="1400" b="1">
                <a:latin typeface="Arial Unicode MS" charset="0"/>
              </a:rPr>
              <a:t>(GLA)</a:t>
            </a: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Acide dihomogammalinolénique (DGLA)</a:t>
            </a: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Acide arachidonique</a:t>
            </a:r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5791200" y="838200"/>
            <a:ext cx="3352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Acide </a:t>
            </a:r>
            <a:r>
              <a:rPr lang="fr-FR" sz="1400">
                <a:latin typeface="Arial Unicode MS" charset="0"/>
                <a:sym typeface="Symbol" charset="0"/>
              </a:rPr>
              <a:t> linolénique</a:t>
            </a: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  <a:sym typeface="Symbol" charset="0"/>
              </a:rPr>
              <a:t>C 18 : 4</a:t>
            </a: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  <a:sym typeface="Symbol" charset="0"/>
              </a:rPr>
              <a:t>C 20 : 4</a:t>
            </a: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endParaRPr lang="fr-FR" sz="1400">
              <a:latin typeface="Arial Unicode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400">
                <a:latin typeface="Arial Unicode MS" charset="0"/>
                <a:sym typeface="Symbol" charset="0"/>
              </a:rPr>
              <a:t>                        EPA                  DHA</a:t>
            </a:r>
            <a:endParaRPr lang="fr-FR" sz="1400">
              <a:latin typeface="Arial Unicode MS" charset="0"/>
            </a:endParaRPr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>
            <a:off x="2438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2438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24384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7391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73914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 flipH="1">
            <a:off x="7391400" y="3124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7391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>
            <a:off x="1066800" y="144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457200" y="12954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 Zn</a:t>
            </a:r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3657600" y="1295400"/>
            <a:ext cx="2590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>
                <a:latin typeface="Arial Unicode MS" charset="0"/>
                <a:sym typeface="Symbol" charset="0"/>
              </a:rPr>
              <a:t></a:t>
            </a:r>
            <a:r>
              <a:rPr lang="fr-FR">
                <a:latin typeface="Arial Unicode MS" charset="0"/>
              </a:rPr>
              <a:t>6 désaturase</a:t>
            </a:r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3124200" y="23622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 Vit B6</a:t>
            </a:r>
          </a:p>
        </p:txBody>
      </p:sp>
      <p:sp>
        <p:nvSpPr>
          <p:cNvPr id="57358" name="Oval 15"/>
          <p:cNvSpPr>
            <a:spLocks noChangeArrowheads="1"/>
          </p:cNvSpPr>
          <p:nvPr/>
        </p:nvSpPr>
        <p:spPr bwMode="auto">
          <a:xfrm>
            <a:off x="2819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+</a:t>
            </a:r>
          </a:p>
        </p:txBody>
      </p:sp>
      <p:sp>
        <p:nvSpPr>
          <p:cNvPr id="57359" name="Line 17"/>
          <p:cNvSpPr>
            <a:spLocks noChangeShapeType="1"/>
          </p:cNvSpPr>
          <p:nvPr/>
        </p:nvSpPr>
        <p:spPr bwMode="auto">
          <a:xfrm flipH="1">
            <a:off x="914400" y="3048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60" name="Rectangle 18"/>
          <p:cNvSpPr>
            <a:spLocks noChangeArrowheads="1"/>
          </p:cNvSpPr>
          <p:nvPr/>
        </p:nvSpPr>
        <p:spPr bwMode="auto">
          <a:xfrm>
            <a:off x="152400" y="3276600"/>
            <a:ext cx="1447800" cy="1143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600" b="1">
                <a:latin typeface="Arial Unicode MS" charset="0"/>
              </a:rPr>
              <a:t>PG série 1</a:t>
            </a:r>
          </a:p>
          <a:p>
            <a:pPr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Vasodilatatrice</a:t>
            </a:r>
          </a:p>
          <a:p>
            <a:pPr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Anti-agrégantes</a:t>
            </a:r>
          </a:p>
          <a:p>
            <a:pPr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Anti-inflammatoires</a:t>
            </a:r>
          </a:p>
        </p:txBody>
      </p:sp>
      <p:sp>
        <p:nvSpPr>
          <p:cNvPr id="57361" name="Oval 22"/>
          <p:cNvSpPr>
            <a:spLocks noChangeArrowheads="1"/>
          </p:cNvSpPr>
          <p:nvPr/>
        </p:nvSpPr>
        <p:spPr bwMode="auto">
          <a:xfrm>
            <a:off x="838200" y="4648200"/>
            <a:ext cx="152400" cy="152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+</a:t>
            </a:r>
          </a:p>
        </p:txBody>
      </p:sp>
      <p:sp>
        <p:nvSpPr>
          <p:cNvPr id="57362" name="Oval 23"/>
          <p:cNvSpPr>
            <a:spLocks noChangeArrowheads="1"/>
          </p:cNvSpPr>
          <p:nvPr/>
        </p:nvSpPr>
        <p:spPr bwMode="auto">
          <a:xfrm>
            <a:off x="1219200" y="4800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-</a:t>
            </a:r>
          </a:p>
        </p:txBody>
      </p:sp>
      <p:sp>
        <p:nvSpPr>
          <p:cNvPr id="57363" name="Rectangle 24"/>
          <p:cNvSpPr>
            <a:spLocks noChangeArrowheads="1"/>
          </p:cNvSpPr>
          <p:nvPr/>
        </p:nvSpPr>
        <p:spPr bwMode="auto">
          <a:xfrm>
            <a:off x="609600" y="4953000"/>
            <a:ext cx="838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200">
                <a:latin typeface="Arial Unicode MS" charset="0"/>
              </a:rPr>
              <a:t>Vit E</a:t>
            </a:r>
          </a:p>
          <a:p>
            <a:r>
              <a:rPr lang="fr-FR" sz="1200">
                <a:latin typeface="Arial Unicode MS" charset="0"/>
              </a:rPr>
              <a:t> corticoïdes</a:t>
            </a:r>
          </a:p>
        </p:txBody>
      </p:sp>
      <p:sp>
        <p:nvSpPr>
          <p:cNvPr id="57364" name="Oval 25"/>
          <p:cNvSpPr>
            <a:spLocks noChangeArrowheads="1"/>
          </p:cNvSpPr>
          <p:nvPr/>
        </p:nvSpPr>
        <p:spPr bwMode="auto">
          <a:xfrm>
            <a:off x="21336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+</a:t>
            </a:r>
          </a:p>
        </p:txBody>
      </p:sp>
      <p:sp>
        <p:nvSpPr>
          <p:cNvPr id="57365" name="Line 26"/>
          <p:cNvSpPr>
            <a:spLocks noChangeShapeType="1"/>
          </p:cNvSpPr>
          <p:nvPr/>
        </p:nvSpPr>
        <p:spPr bwMode="auto">
          <a:xfrm flipH="1" flipV="1">
            <a:off x="2590800" y="2438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66" name="Oval 27"/>
          <p:cNvSpPr>
            <a:spLocks noChangeArrowheads="1"/>
          </p:cNvSpPr>
          <p:nvPr/>
        </p:nvSpPr>
        <p:spPr bwMode="auto">
          <a:xfrm>
            <a:off x="2514600" y="3886200"/>
            <a:ext cx="152400" cy="152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-</a:t>
            </a:r>
          </a:p>
        </p:txBody>
      </p:sp>
      <p:sp>
        <p:nvSpPr>
          <p:cNvPr id="57367" name="Rectangle 28"/>
          <p:cNvSpPr>
            <a:spLocks noChangeArrowheads="1"/>
          </p:cNvSpPr>
          <p:nvPr/>
        </p:nvSpPr>
        <p:spPr bwMode="auto">
          <a:xfrm>
            <a:off x="3276600" y="3276600"/>
            <a:ext cx="7620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200">
                <a:latin typeface="Arial Unicode MS" charset="0"/>
              </a:rPr>
              <a:t>rétinol</a:t>
            </a:r>
          </a:p>
        </p:txBody>
      </p:sp>
      <p:sp>
        <p:nvSpPr>
          <p:cNvPr id="57368" name="Line 29"/>
          <p:cNvSpPr>
            <a:spLocks noChangeShapeType="1"/>
          </p:cNvSpPr>
          <p:nvPr/>
        </p:nvSpPr>
        <p:spPr bwMode="auto">
          <a:xfrm flipH="1">
            <a:off x="2667000" y="3505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69" name="Rectangle 31"/>
          <p:cNvSpPr>
            <a:spLocks noChangeArrowheads="1"/>
          </p:cNvSpPr>
          <p:nvPr/>
        </p:nvSpPr>
        <p:spPr bwMode="auto">
          <a:xfrm>
            <a:off x="609600" y="4495800"/>
            <a:ext cx="2286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200">
                <a:latin typeface="Arial Unicode MS" charset="0"/>
              </a:rPr>
              <a:t>Ca</a:t>
            </a:r>
          </a:p>
        </p:txBody>
      </p:sp>
      <p:sp>
        <p:nvSpPr>
          <p:cNvPr id="57370" name="Line 33"/>
          <p:cNvSpPr>
            <a:spLocks noChangeShapeType="1"/>
          </p:cNvSpPr>
          <p:nvPr/>
        </p:nvSpPr>
        <p:spPr bwMode="auto">
          <a:xfrm>
            <a:off x="76962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71" name="Line 38"/>
          <p:cNvSpPr>
            <a:spLocks noChangeShapeType="1"/>
          </p:cNvSpPr>
          <p:nvPr/>
        </p:nvSpPr>
        <p:spPr bwMode="auto">
          <a:xfrm flipH="1">
            <a:off x="2743200" y="4267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72" name="Rectangle 39"/>
          <p:cNvSpPr>
            <a:spLocks noChangeArrowheads="1"/>
          </p:cNvSpPr>
          <p:nvPr/>
        </p:nvSpPr>
        <p:spPr bwMode="auto">
          <a:xfrm>
            <a:off x="3733800" y="3810000"/>
            <a:ext cx="2590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>
                <a:latin typeface="Arial Unicode MS" charset="0"/>
                <a:sym typeface="Symbol" charset="0"/>
              </a:rPr>
              <a:t></a:t>
            </a:r>
            <a:r>
              <a:rPr lang="fr-FR">
                <a:latin typeface="Arial Unicode MS" charset="0"/>
              </a:rPr>
              <a:t>5 désaturase</a:t>
            </a:r>
          </a:p>
        </p:txBody>
      </p:sp>
      <p:sp>
        <p:nvSpPr>
          <p:cNvPr id="57373" name="Rectangle 40"/>
          <p:cNvSpPr>
            <a:spLocks noChangeArrowheads="1"/>
          </p:cNvSpPr>
          <p:nvPr/>
        </p:nvSpPr>
        <p:spPr bwMode="auto">
          <a:xfrm>
            <a:off x="4191000" y="2362200"/>
            <a:ext cx="19050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>
                <a:latin typeface="Arial Unicode MS" charset="0"/>
                <a:sym typeface="Symbol" charset="0"/>
              </a:rPr>
              <a:t>élongase</a:t>
            </a:r>
            <a:endParaRPr lang="fr-FR">
              <a:latin typeface="Arial Unicode MS" charset="0"/>
            </a:endParaRPr>
          </a:p>
        </p:txBody>
      </p:sp>
      <p:sp>
        <p:nvSpPr>
          <p:cNvPr id="57374" name="Line 41"/>
          <p:cNvSpPr>
            <a:spLocks noChangeShapeType="1"/>
          </p:cNvSpPr>
          <p:nvPr/>
        </p:nvSpPr>
        <p:spPr bwMode="auto">
          <a:xfrm>
            <a:off x="2971800" y="4953000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75" name="Rectangle 42"/>
          <p:cNvSpPr>
            <a:spLocks noChangeArrowheads="1"/>
          </p:cNvSpPr>
          <p:nvPr/>
        </p:nvSpPr>
        <p:spPr bwMode="auto">
          <a:xfrm>
            <a:off x="3048000" y="5105400"/>
            <a:ext cx="1143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cycloxygénase</a:t>
            </a:r>
          </a:p>
        </p:txBody>
      </p:sp>
      <p:sp>
        <p:nvSpPr>
          <p:cNvPr id="57376" name="Rectangle 43"/>
          <p:cNvSpPr>
            <a:spLocks noChangeArrowheads="1"/>
          </p:cNvSpPr>
          <p:nvPr/>
        </p:nvSpPr>
        <p:spPr bwMode="auto">
          <a:xfrm>
            <a:off x="4343400" y="5562600"/>
            <a:ext cx="8382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PG série 2</a:t>
            </a:r>
          </a:p>
        </p:txBody>
      </p:sp>
      <p:sp>
        <p:nvSpPr>
          <p:cNvPr id="57377" name="Rectangle 44"/>
          <p:cNvSpPr>
            <a:spLocks noChangeArrowheads="1"/>
          </p:cNvSpPr>
          <p:nvPr/>
        </p:nvSpPr>
        <p:spPr bwMode="auto">
          <a:xfrm>
            <a:off x="6781800" y="5181600"/>
            <a:ext cx="1524000" cy="1447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600" b="1">
                <a:latin typeface="Arial Unicode MS" charset="0"/>
              </a:rPr>
              <a:t>PG série 3</a:t>
            </a:r>
          </a:p>
          <a:p>
            <a:pPr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Vasodilatatrice</a:t>
            </a:r>
          </a:p>
          <a:p>
            <a:pPr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Anti-agrégantes</a:t>
            </a:r>
          </a:p>
          <a:p>
            <a:pPr>
              <a:spcBef>
                <a:spcPct val="50000"/>
              </a:spcBef>
            </a:pPr>
            <a:r>
              <a:rPr lang="fr-FR" sz="1400">
                <a:latin typeface="Arial Unicode MS" charset="0"/>
              </a:rPr>
              <a:t>Anti-inflammatoires</a:t>
            </a:r>
          </a:p>
        </p:txBody>
      </p:sp>
      <p:sp>
        <p:nvSpPr>
          <p:cNvPr id="57378" name="Rectangle 46"/>
          <p:cNvSpPr>
            <a:spLocks noChangeArrowheads="1"/>
          </p:cNvSpPr>
          <p:nvPr/>
        </p:nvSpPr>
        <p:spPr bwMode="auto">
          <a:xfrm>
            <a:off x="0" y="4648200"/>
            <a:ext cx="3810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PL</a:t>
            </a:r>
          </a:p>
        </p:txBody>
      </p:sp>
      <p:sp>
        <p:nvSpPr>
          <p:cNvPr id="57379" name="Line 47"/>
          <p:cNvSpPr>
            <a:spLocks noChangeShapeType="1"/>
          </p:cNvSpPr>
          <p:nvPr/>
        </p:nvSpPr>
        <p:spPr bwMode="auto">
          <a:xfrm>
            <a:off x="381000" y="4800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80" name="Line 48"/>
          <p:cNvSpPr>
            <a:spLocks noChangeShapeType="1"/>
          </p:cNvSpPr>
          <p:nvPr/>
        </p:nvSpPr>
        <p:spPr bwMode="auto">
          <a:xfrm>
            <a:off x="1676400" y="4343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81" name="Oval 49"/>
          <p:cNvSpPr>
            <a:spLocks noChangeArrowheads="1"/>
          </p:cNvSpPr>
          <p:nvPr/>
        </p:nvSpPr>
        <p:spPr bwMode="auto">
          <a:xfrm>
            <a:off x="1752600" y="4343400"/>
            <a:ext cx="152400" cy="152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-</a:t>
            </a:r>
          </a:p>
        </p:txBody>
      </p:sp>
      <p:sp>
        <p:nvSpPr>
          <p:cNvPr id="57382" name="Rectangle 50"/>
          <p:cNvSpPr>
            <a:spLocks noChangeArrowheads="1"/>
          </p:cNvSpPr>
          <p:nvPr/>
        </p:nvSpPr>
        <p:spPr bwMode="auto">
          <a:xfrm>
            <a:off x="1676400" y="5257800"/>
            <a:ext cx="12954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>
              <a:latin typeface="Arial Unicode MS" charset="0"/>
            </a:endParaRPr>
          </a:p>
          <a:p>
            <a:r>
              <a:rPr lang="fr-FR" sz="1400">
                <a:latin typeface="Arial Unicode MS" charset="0"/>
              </a:rPr>
              <a:t>PG série 2</a:t>
            </a:r>
          </a:p>
          <a:p>
            <a:pPr>
              <a:spcBef>
                <a:spcPct val="50000"/>
              </a:spcBef>
            </a:pPr>
            <a:endParaRPr lang="fr-FR" sz="1400">
              <a:latin typeface="Arial Unicode MS" charset="0"/>
            </a:endParaRPr>
          </a:p>
        </p:txBody>
      </p:sp>
      <p:sp>
        <p:nvSpPr>
          <p:cNvPr id="57383" name="Line 51"/>
          <p:cNvSpPr>
            <a:spLocks noChangeShapeType="1"/>
          </p:cNvSpPr>
          <p:nvPr/>
        </p:nvSpPr>
        <p:spPr bwMode="auto">
          <a:xfrm flipH="1">
            <a:off x="2514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84" name="Line 52"/>
          <p:cNvSpPr>
            <a:spLocks noChangeShapeType="1"/>
          </p:cNvSpPr>
          <p:nvPr/>
        </p:nvSpPr>
        <p:spPr bwMode="auto">
          <a:xfrm flipH="1">
            <a:off x="1371600" y="5715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85" name="Rectangle 53"/>
          <p:cNvSpPr>
            <a:spLocks noChangeArrowheads="1"/>
          </p:cNvSpPr>
          <p:nvPr/>
        </p:nvSpPr>
        <p:spPr bwMode="auto">
          <a:xfrm>
            <a:off x="533400" y="62484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Thromboxane</a:t>
            </a:r>
          </a:p>
          <a:p>
            <a:r>
              <a:rPr lang="fr-FR" sz="1400">
                <a:latin typeface="Arial Unicode MS" charset="0"/>
              </a:rPr>
              <a:t>Pro-agrégant</a:t>
            </a:r>
          </a:p>
        </p:txBody>
      </p:sp>
      <p:sp>
        <p:nvSpPr>
          <p:cNvPr id="57386" name="Rectangle 54"/>
          <p:cNvSpPr>
            <a:spLocks noChangeArrowheads="1"/>
          </p:cNvSpPr>
          <p:nvPr/>
        </p:nvSpPr>
        <p:spPr bwMode="auto">
          <a:xfrm>
            <a:off x="3505200" y="63246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Prostacyclines</a:t>
            </a:r>
          </a:p>
          <a:p>
            <a:r>
              <a:rPr lang="fr-FR" sz="1400">
                <a:latin typeface="Arial Unicode MS" charset="0"/>
              </a:rPr>
              <a:t>Anti-agrégantes</a:t>
            </a:r>
          </a:p>
        </p:txBody>
      </p:sp>
      <p:sp>
        <p:nvSpPr>
          <p:cNvPr id="57387" name="Line 55"/>
          <p:cNvSpPr>
            <a:spLocks noChangeShapeType="1"/>
          </p:cNvSpPr>
          <p:nvPr/>
        </p:nvSpPr>
        <p:spPr bwMode="auto">
          <a:xfrm>
            <a:off x="2286000" y="5715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88" name="Rectangle 56"/>
          <p:cNvSpPr>
            <a:spLocks noChangeArrowheads="1"/>
          </p:cNvSpPr>
          <p:nvPr/>
        </p:nvSpPr>
        <p:spPr bwMode="auto">
          <a:xfrm>
            <a:off x="381000" y="58674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Antioxydants</a:t>
            </a:r>
          </a:p>
        </p:txBody>
      </p:sp>
      <p:sp>
        <p:nvSpPr>
          <p:cNvPr id="57389" name="Oval 57"/>
          <p:cNvSpPr>
            <a:spLocks noChangeArrowheads="1"/>
          </p:cNvSpPr>
          <p:nvPr/>
        </p:nvSpPr>
        <p:spPr bwMode="auto">
          <a:xfrm>
            <a:off x="1447800" y="5867400"/>
            <a:ext cx="152400" cy="152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-</a:t>
            </a:r>
          </a:p>
        </p:txBody>
      </p:sp>
      <p:sp>
        <p:nvSpPr>
          <p:cNvPr id="57390" name="Rectangle 58"/>
          <p:cNvSpPr>
            <a:spLocks noChangeArrowheads="1"/>
          </p:cNvSpPr>
          <p:nvPr/>
        </p:nvSpPr>
        <p:spPr bwMode="auto">
          <a:xfrm>
            <a:off x="4114800" y="4648200"/>
            <a:ext cx="9906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>
              <a:latin typeface="Arial Unicode MS" charset="0"/>
            </a:endParaRPr>
          </a:p>
          <a:p>
            <a:r>
              <a:rPr lang="fr-FR" sz="1400">
                <a:latin typeface="Arial Unicode MS" charset="0"/>
              </a:rPr>
              <a:t>Vit E,</a:t>
            </a:r>
          </a:p>
          <a:p>
            <a:r>
              <a:rPr lang="fr-FR" sz="1400">
                <a:latin typeface="Arial Unicode MS" charset="0"/>
              </a:rPr>
              <a:t> Aspirine</a:t>
            </a:r>
          </a:p>
          <a:p>
            <a:endParaRPr lang="fr-FR" sz="1400">
              <a:latin typeface="Arial Unicode MS" charset="0"/>
            </a:endParaRPr>
          </a:p>
        </p:txBody>
      </p:sp>
      <p:sp>
        <p:nvSpPr>
          <p:cNvPr id="57391" name="Rectangle 59"/>
          <p:cNvSpPr>
            <a:spLocks noChangeArrowheads="1"/>
          </p:cNvSpPr>
          <p:nvPr/>
        </p:nvSpPr>
        <p:spPr bwMode="auto">
          <a:xfrm>
            <a:off x="4343400" y="5105400"/>
            <a:ext cx="3048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Arial Unicode MS" charset="0"/>
              </a:rPr>
              <a:t>Fe</a:t>
            </a:r>
          </a:p>
        </p:txBody>
      </p:sp>
      <p:sp>
        <p:nvSpPr>
          <p:cNvPr id="57392" name="Oval 60"/>
          <p:cNvSpPr>
            <a:spLocks noChangeArrowheads="1"/>
          </p:cNvSpPr>
          <p:nvPr/>
        </p:nvSpPr>
        <p:spPr bwMode="auto">
          <a:xfrm>
            <a:off x="3962400" y="4953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-</a:t>
            </a:r>
          </a:p>
        </p:txBody>
      </p:sp>
      <p:sp>
        <p:nvSpPr>
          <p:cNvPr id="57393" name="Oval 63"/>
          <p:cNvSpPr>
            <a:spLocks noChangeArrowheads="1"/>
          </p:cNvSpPr>
          <p:nvPr/>
        </p:nvSpPr>
        <p:spPr bwMode="auto">
          <a:xfrm>
            <a:off x="4191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000">
                <a:latin typeface="Arial Unicode MS" charset="0"/>
              </a:rPr>
              <a:t>+</a:t>
            </a:r>
          </a:p>
        </p:txBody>
      </p:sp>
      <p:sp>
        <p:nvSpPr>
          <p:cNvPr id="57394" name="ZoneTexte 1"/>
          <p:cNvSpPr txBox="1">
            <a:spLocks noChangeArrowheads="1"/>
          </p:cNvSpPr>
          <p:nvPr/>
        </p:nvSpPr>
        <p:spPr bwMode="auto">
          <a:xfrm>
            <a:off x="1476375" y="333375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Omega6</a:t>
            </a:r>
          </a:p>
        </p:txBody>
      </p:sp>
      <p:sp>
        <p:nvSpPr>
          <p:cNvPr id="57395" name="ZoneTexte 2"/>
          <p:cNvSpPr txBox="1">
            <a:spLocks noChangeArrowheads="1"/>
          </p:cNvSpPr>
          <p:nvPr/>
        </p:nvSpPr>
        <p:spPr bwMode="auto">
          <a:xfrm>
            <a:off x="6156325" y="333375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Omega 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00400" y="5757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0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́tabo-AG-et-PG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850619"/>
            <a:ext cx="7772401" cy="52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3175" y="6719888"/>
            <a:ext cx="9147175" cy="144462"/>
          </a:xfrm>
          <a:prstGeom prst="rect">
            <a:avLst/>
          </a:prstGeom>
          <a:solidFill>
            <a:srgbClr val="6666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-3175" y="6381750"/>
            <a:ext cx="9147175" cy="3381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-3175" y="0"/>
            <a:ext cx="9147175" cy="766763"/>
          </a:xfrm>
          <a:prstGeom prst="rect">
            <a:avLst/>
          </a:prstGeom>
          <a:solidFill>
            <a:srgbClr val="C0C0C0"/>
          </a:solidFill>
          <a:ln w="38100">
            <a:solidFill>
              <a:srgbClr val="A5002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AC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fr-BE" sz="4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</a:rPr>
              <a:t>Equilibre en Oméga 6 &amp; 3</a:t>
            </a:r>
            <a:endParaRPr lang="fr-FR" sz="4000">
              <a:effectLst>
                <a:outerShdw blurRad="38100" dist="38100" dir="2700000" algn="tl">
                  <a:srgbClr val="FFFFFF"/>
                </a:outerShdw>
              </a:effectLst>
              <a:latin typeface="Book Antiqua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765175"/>
            <a:ext cx="9180513" cy="71438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60425"/>
            <a:ext cx="7129463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893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-3175" y="6719888"/>
            <a:ext cx="9147175" cy="144462"/>
          </a:xfrm>
          <a:prstGeom prst="rect">
            <a:avLst/>
          </a:prstGeom>
          <a:solidFill>
            <a:srgbClr val="6666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-3175" y="6381750"/>
            <a:ext cx="9147175" cy="33813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-3175" y="0"/>
            <a:ext cx="9147175" cy="766763"/>
          </a:xfrm>
          <a:prstGeom prst="rect">
            <a:avLst/>
          </a:prstGeom>
          <a:solidFill>
            <a:srgbClr val="C0C0C0"/>
          </a:solidFill>
          <a:ln w="38100">
            <a:solidFill>
              <a:srgbClr val="A5002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AC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fr-BE" sz="4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cs typeface="Arial" charset="0"/>
              </a:rPr>
              <a:t>Equilibre en Oméga 6 &amp; 3</a:t>
            </a:r>
            <a:endParaRPr lang="fr-FR" sz="4000">
              <a:effectLst>
                <a:outerShdw blurRad="38100" dist="38100" dir="2700000" algn="tl">
                  <a:srgbClr val="FFFFFF"/>
                </a:outerShdw>
              </a:effectLst>
              <a:latin typeface="Book Antiqua" charset="0"/>
              <a:cs typeface="Arial" charset="0"/>
            </a:endParaRP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765175"/>
            <a:ext cx="9180513" cy="71438"/>
          </a:xfrm>
          <a:prstGeom prst="rect">
            <a:avLst/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808038" y="3881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808038" y="2368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pic>
        <p:nvPicPr>
          <p:cNvPr id="186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700213"/>
            <a:ext cx="8580437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6377" name="Line 9"/>
          <p:cNvSpPr>
            <a:spLocks noChangeShapeType="1"/>
          </p:cNvSpPr>
          <p:nvPr/>
        </p:nvSpPr>
        <p:spPr bwMode="auto">
          <a:xfrm>
            <a:off x="395288" y="5084763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V="1">
            <a:off x="5580063" y="4365625"/>
            <a:ext cx="1944687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 flipV="1">
            <a:off x="7524750" y="1989138"/>
            <a:ext cx="935038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2895600" y="5176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b="1">
                <a:cs typeface="Arial" charset="0"/>
              </a:rPr>
              <a:t>1</a:t>
            </a:r>
            <a:endParaRPr lang="fr-FR" b="1">
              <a:cs typeface="Arial" charset="0"/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280150" y="4960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b="1">
                <a:cs typeface="Arial" charset="0"/>
              </a:rPr>
              <a:t>4</a:t>
            </a:r>
            <a:endParaRPr lang="fr-FR" b="1">
              <a:cs typeface="Arial" charset="0"/>
            </a:endParaRP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7935913" y="155098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2000" b="1">
                <a:cs typeface="Arial" charset="0"/>
              </a:rPr>
              <a:t>23</a:t>
            </a:r>
            <a:endParaRPr lang="fr-FR" sz="2000" b="1">
              <a:cs typeface="Arial" charset="0"/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7019925" y="2852738"/>
            <a:ext cx="1871663" cy="1349375"/>
          </a:xfrm>
          <a:prstGeom prst="rect">
            <a:avLst/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2000" b="1">
                <a:cs typeface="Arial" charset="0"/>
              </a:rPr>
              <a:t>Diabète,</a:t>
            </a:r>
          </a:p>
          <a:p>
            <a:pPr>
              <a:defRPr/>
            </a:pPr>
            <a:r>
              <a:rPr lang="fr-BE" sz="2000" b="1">
                <a:cs typeface="Arial" charset="0"/>
              </a:rPr>
              <a:t>obésité,</a:t>
            </a:r>
          </a:p>
          <a:p>
            <a:pPr>
              <a:defRPr/>
            </a:pPr>
            <a:r>
              <a:rPr lang="fr-BE" sz="2000" b="1">
                <a:cs typeface="Arial" charset="0"/>
              </a:rPr>
              <a:t>maladies CV, </a:t>
            </a:r>
          </a:p>
          <a:p>
            <a:pPr>
              <a:defRPr/>
            </a:pPr>
            <a:r>
              <a:rPr lang="fr-BE" sz="2000" b="1">
                <a:cs typeface="Arial" charset="0"/>
              </a:rPr>
              <a:t>cancer,…</a:t>
            </a:r>
            <a:endParaRPr lang="fr-FR" sz="2000" b="1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144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501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153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7848600" cy="5678488"/>
          </a:xfrm>
        </p:spPr>
      </p:pic>
    </p:spTree>
    <p:extLst>
      <p:ext uri="{BB962C8B-B14F-4D97-AF65-F5344CB8AC3E}">
        <p14:creationId xmlns:p14="http://schemas.microsoft.com/office/powerpoint/2010/main" val="329674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ChangeArrowheads="1"/>
          </p:cNvSpPr>
          <p:nvPr/>
        </p:nvSpPr>
        <p:spPr bwMode="auto">
          <a:xfrm>
            <a:off x="7235825" y="981075"/>
            <a:ext cx="1908175" cy="4824413"/>
          </a:xfrm>
          <a:prstGeom prst="rect">
            <a:avLst/>
          </a:prstGeom>
          <a:solidFill>
            <a:srgbClr val="CC99FF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82" name="Rectangle 3"/>
          <p:cNvSpPr>
            <a:spLocks noChangeArrowheads="1"/>
          </p:cNvSpPr>
          <p:nvPr/>
        </p:nvSpPr>
        <p:spPr bwMode="auto">
          <a:xfrm>
            <a:off x="0" y="981075"/>
            <a:ext cx="900113" cy="4824413"/>
          </a:xfrm>
          <a:prstGeom prst="rect">
            <a:avLst/>
          </a:prstGeom>
          <a:solidFill>
            <a:srgbClr val="CC99FF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83" name="Rectangle 4"/>
          <p:cNvSpPr>
            <a:spLocks noChangeArrowheads="1"/>
          </p:cNvSpPr>
          <p:nvPr/>
        </p:nvSpPr>
        <p:spPr bwMode="auto">
          <a:xfrm>
            <a:off x="684213" y="981075"/>
            <a:ext cx="6913562" cy="4824413"/>
          </a:xfrm>
          <a:prstGeom prst="rect">
            <a:avLst/>
          </a:prstGeom>
          <a:solidFill>
            <a:srgbClr val="FFFF99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84888" y="1123950"/>
            <a:ext cx="2139950" cy="4824413"/>
            <a:chOff x="3833" y="799"/>
            <a:chExt cx="1348" cy="3039"/>
          </a:xfrm>
        </p:grpSpPr>
        <p:grpSp>
          <p:nvGrpSpPr>
            <p:cNvPr id="327772" name="Group 6"/>
            <p:cNvGrpSpPr>
              <a:grpSpLocks/>
            </p:cNvGrpSpPr>
            <p:nvPr/>
          </p:nvGrpSpPr>
          <p:grpSpPr bwMode="auto">
            <a:xfrm rot="-5400000">
              <a:off x="3027" y="2091"/>
              <a:ext cx="2767" cy="727"/>
              <a:chOff x="1292" y="3113"/>
              <a:chExt cx="3402" cy="727"/>
            </a:xfrm>
          </p:grpSpPr>
          <p:grpSp>
            <p:nvGrpSpPr>
              <p:cNvPr id="327783" name="Group 7"/>
              <p:cNvGrpSpPr>
                <a:grpSpLocks/>
              </p:cNvGrpSpPr>
              <p:nvPr/>
            </p:nvGrpSpPr>
            <p:grpSpPr bwMode="auto">
              <a:xfrm>
                <a:off x="1292" y="3113"/>
                <a:ext cx="823" cy="727"/>
                <a:chOff x="424" y="2923"/>
                <a:chExt cx="823" cy="727"/>
              </a:xfrm>
            </p:grpSpPr>
            <p:sp>
              <p:nvSpPr>
                <p:cNvPr id="327793" name="Freeform 8"/>
                <p:cNvSpPr>
                  <a:spLocks/>
                </p:cNvSpPr>
                <p:nvPr/>
              </p:nvSpPr>
              <p:spPr bwMode="auto">
                <a:xfrm>
                  <a:off x="424" y="2923"/>
                  <a:ext cx="823" cy="727"/>
                </a:xfrm>
                <a:custGeom>
                  <a:avLst/>
                  <a:gdLst>
                    <a:gd name="T0" fmla="*/ 188 w 823"/>
                    <a:gd name="T1" fmla="*/ 53 h 727"/>
                    <a:gd name="T2" fmla="*/ 7 w 823"/>
                    <a:gd name="T3" fmla="*/ 462 h 727"/>
                    <a:gd name="T4" fmla="*/ 143 w 823"/>
                    <a:gd name="T5" fmla="*/ 689 h 727"/>
                    <a:gd name="T6" fmla="*/ 279 w 823"/>
                    <a:gd name="T7" fmla="*/ 689 h 727"/>
                    <a:gd name="T8" fmla="*/ 460 w 823"/>
                    <a:gd name="T9" fmla="*/ 689 h 727"/>
                    <a:gd name="T10" fmla="*/ 596 w 823"/>
                    <a:gd name="T11" fmla="*/ 689 h 727"/>
                    <a:gd name="T12" fmla="*/ 732 w 823"/>
                    <a:gd name="T13" fmla="*/ 643 h 727"/>
                    <a:gd name="T14" fmla="*/ 823 w 823"/>
                    <a:gd name="T15" fmla="*/ 326 h 727"/>
                    <a:gd name="T16" fmla="*/ 732 w 823"/>
                    <a:gd name="T17" fmla="*/ 99 h 727"/>
                    <a:gd name="T18" fmla="*/ 687 w 823"/>
                    <a:gd name="T19" fmla="*/ 190 h 727"/>
                    <a:gd name="T20" fmla="*/ 551 w 823"/>
                    <a:gd name="T21" fmla="*/ 99 h 727"/>
                    <a:gd name="T22" fmla="*/ 506 w 823"/>
                    <a:gd name="T23" fmla="*/ 53 h 727"/>
                    <a:gd name="T24" fmla="*/ 415 w 823"/>
                    <a:gd name="T25" fmla="*/ 190 h 727"/>
                    <a:gd name="T26" fmla="*/ 324 w 823"/>
                    <a:gd name="T27" fmla="*/ 53 h 727"/>
                    <a:gd name="T28" fmla="*/ 279 w 823"/>
                    <a:gd name="T29" fmla="*/ 144 h 727"/>
                    <a:gd name="T30" fmla="*/ 188 w 823"/>
                    <a:gd name="T31" fmla="*/ 53 h 7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727"/>
                    <a:gd name="T50" fmla="*/ 823 w 823"/>
                    <a:gd name="T51" fmla="*/ 727 h 7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727">
                      <a:moveTo>
                        <a:pt x="188" y="53"/>
                      </a:moveTo>
                      <a:cubicBezTo>
                        <a:pt x="143" y="106"/>
                        <a:pt x="14" y="356"/>
                        <a:pt x="7" y="462"/>
                      </a:cubicBezTo>
                      <a:cubicBezTo>
                        <a:pt x="0" y="568"/>
                        <a:pt x="98" y="651"/>
                        <a:pt x="143" y="689"/>
                      </a:cubicBezTo>
                      <a:cubicBezTo>
                        <a:pt x="188" y="727"/>
                        <a:pt x="226" y="689"/>
                        <a:pt x="279" y="689"/>
                      </a:cubicBezTo>
                      <a:cubicBezTo>
                        <a:pt x="332" y="689"/>
                        <a:pt x="407" y="689"/>
                        <a:pt x="460" y="689"/>
                      </a:cubicBezTo>
                      <a:cubicBezTo>
                        <a:pt x="513" y="689"/>
                        <a:pt x="551" y="697"/>
                        <a:pt x="596" y="689"/>
                      </a:cubicBezTo>
                      <a:cubicBezTo>
                        <a:pt x="641" y="681"/>
                        <a:pt x="694" y="703"/>
                        <a:pt x="732" y="643"/>
                      </a:cubicBezTo>
                      <a:cubicBezTo>
                        <a:pt x="770" y="583"/>
                        <a:pt x="823" y="417"/>
                        <a:pt x="823" y="326"/>
                      </a:cubicBezTo>
                      <a:cubicBezTo>
                        <a:pt x="823" y="235"/>
                        <a:pt x="755" y="122"/>
                        <a:pt x="732" y="99"/>
                      </a:cubicBezTo>
                      <a:cubicBezTo>
                        <a:pt x="709" y="76"/>
                        <a:pt x="717" y="190"/>
                        <a:pt x="687" y="190"/>
                      </a:cubicBezTo>
                      <a:cubicBezTo>
                        <a:pt x="657" y="190"/>
                        <a:pt x="581" y="122"/>
                        <a:pt x="551" y="99"/>
                      </a:cubicBezTo>
                      <a:cubicBezTo>
                        <a:pt x="521" y="76"/>
                        <a:pt x="529" y="38"/>
                        <a:pt x="506" y="53"/>
                      </a:cubicBezTo>
                      <a:cubicBezTo>
                        <a:pt x="483" y="68"/>
                        <a:pt x="445" y="190"/>
                        <a:pt x="415" y="190"/>
                      </a:cubicBezTo>
                      <a:cubicBezTo>
                        <a:pt x="385" y="190"/>
                        <a:pt x="347" y="61"/>
                        <a:pt x="324" y="53"/>
                      </a:cubicBezTo>
                      <a:cubicBezTo>
                        <a:pt x="301" y="45"/>
                        <a:pt x="302" y="144"/>
                        <a:pt x="279" y="144"/>
                      </a:cubicBezTo>
                      <a:cubicBezTo>
                        <a:pt x="256" y="144"/>
                        <a:pt x="233" y="0"/>
                        <a:pt x="188" y="5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794" name="Oval 9"/>
                <p:cNvSpPr>
                  <a:spLocks noChangeArrowheads="1"/>
                </p:cNvSpPr>
                <p:nvPr/>
              </p:nvSpPr>
              <p:spPr bwMode="auto">
                <a:xfrm>
                  <a:off x="703" y="3339"/>
                  <a:ext cx="309" cy="200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BE">
                    <a:latin typeface="Verdana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327784" name="Group 10"/>
              <p:cNvGrpSpPr>
                <a:grpSpLocks/>
              </p:cNvGrpSpPr>
              <p:nvPr/>
            </p:nvGrpSpPr>
            <p:grpSpPr bwMode="auto">
              <a:xfrm>
                <a:off x="2154" y="3113"/>
                <a:ext cx="823" cy="727"/>
                <a:chOff x="424" y="2923"/>
                <a:chExt cx="823" cy="727"/>
              </a:xfrm>
            </p:grpSpPr>
            <p:sp>
              <p:nvSpPr>
                <p:cNvPr id="327791" name="Freeform 11"/>
                <p:cNvSpPr>
                  <a:spLocks/>
                </p:cNvSpPr>
                <p:nvPr/>
              </p:nvSpPr>
              <p:spPr bwMode="auto">
                <a:xfrm>
                  <a:off x="424" y="2923"/>
                  <a:ext cx="823" cy="727"/>
                </a:xfrm>
                <a:custGeom>
                  <a:avLst/>
                  <a:gdLst>
                    <a:gd name="T0" fmla="*/ 188 w 823"/>
                    <a:gd name="T1" fmla="*/ 53 h 727"/>
                    <a:gd name="T2" fmla="*/ 7 w 823"/>
                    <a:gd name="T3" fmla="*/ 462 h 727"/>
                    <a:gd name="T4" fmla="*/ 143 w 823"/>
                    <a:gd name="T5" fmla="*/ 689 h 727"/>
                    <a:gd name="T6" fmla="*/ 279 w 823"/>
                    <a:gd name="T7" fmla="*/ 689 h 727"/>
                    <a:gd name="T8" fmla="*/ 460 w 823"/>
                    <a:gd name="T9" fmla="*/ 689 h 727"/>
                    <a:gd name="T10" fmla="*/ 596 w 823"/>
                    <a:gd name="T11" fmla="*/ 689 h 727"/>
                    <a:gd name="T12" fmla="*/ 732 w 823"/>
                    <a:gd name="T13" fmla="*/ 643 h 727"/>
                    <a:gd name="T14" fmla="*/ 823 w 823"/>
                    <a:gd name="T15" fmla="*/ 326 h 727"/>
                    <a:gd name="T16" fmla="*/ 732 w 823"/>
                    <a:gd name="T17" fmla="*/ 99 h 727"/>
                    <a:gd name="T18" fmla="*/ 687 w 823"/>
                    <a:gd name="T19" fmla="*/ 190 h 727"/>
                    <a:gd name="T20" fmla="*/ 551 w 823"/>
                    <a:gd name="T21" fmla="*/ 99 h 727"/>
                    <a:gd name="T22" fmla="*/ 506 w 823"/>
                    <a:gd name="T23" fmla="*/ 53 h 727"/>
                    <a:gd name="T24" fmla="*/ 415 w 823"/>
                    <a:gd name="T25" fmla="*/ 190 h 727"/>
                    <a:gd name="T26" fmla="*/ 324 w 823"/>
                    <a:gd name="T27" fmla="*/ 53 h 727"/>
                    <a:gd name="T28" fmla="*/ 279 w 823"/>
                    <a:gd name="T29" fmla="*/ 144 h 727"/>
                    <a:gd name="T30" fmla="*/ 188 w 823"/>
                    <a:gd name="T31" fmla="*/ 53 h 7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727"/>
                    <a:gd name="T50" fmla="*/ 823 w 823"/>
                    <a:gd name="T51" fmla="*/ 727 h 7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727">
                      <a:moveTo>
                        <a:pt x="188" y="53"/>
                      </a:moveTo>
                      <a:cubicBezTo>
                        <a:pt x="143" y="106"/>
                        <a:pt x="14" y="356"/>
                        <a:pt x="7" y="462"/>
                      </a:cubicBezTo>
                      <a:cubicBezTo>
                        <a:pt x="0" y="568"/>
                        <a:pt x="98" y="651"/>
                        <a:pt x="143" y="689"/>
                      </a:cubicBezTo>
                      <a:cubicBezTo>
                        <a:pt x="188" y="727"/>
                        <a:pt x="226" y="689"/>
                        <a:pt x="279" y="689"/>
                      </a:cubicBezTo>
                      <a:cubicBezTo>
                        <a:pt x="332" y="689"/>
                        <a:pt x="407" y="689"/>
                        <a:pt x="460" y="689"/>
                      </a:cubicBezTo>
                      <a:cubicBezTo>
                        <a:pt x="513" y="689"/>
                        <a:pt x="551" y="697"/>
                        <a:pt x="596" y="689"/>
                      </a:cubicBezTo>
                      <a:cubicBezTo>
                        <a:pt x="641" y="681"/>
                        <a:pt x="694" y="703"/>
                        <a:pt x="732" y="643"/>
                      </a:cubicBezTo>
                      <a:cubicBezTo>
                        <a:pt x="770" y="583"/>
                        <a:pt x="823" y="417"/>
                        <a:pt x="823" y="326"/>
                      </a:cubicBezTo>
                      <a:cubicBezTo>
                        <a:pt x="823" y="235"/>
                        <a:pt x="755" y="122"/>
                        <a:pt x="732" y="99"/>
                      </a:cubicBezTo>
                      <a:cubicBezTo>
                        <a:pt x="709" y="76"/>
                        <a:pt x="717" y="190"/>
                        <a:pt x="687" y="190"/>
                      </a:cubicBezTo>
                      <a:cubicBezTo>
                        <a:pt x="657" y="190"/>
                        <a:pt x="581" y="122"/>
                        <a:pt x="551" y="99"/>
                      </a:cubicBezTo>
                      <a:cubicBezTo>
                        <a:pt x="521" y="76"/>
                        <a:pt x="529" y="38"/>
                        <a:pt x="506" y="53"/>
                      </a:cubicBezTo>
                      <a:cubicBezTo>
                        <a:pt x="483" y="68"/>
                        <a:pt x="445" y="190"/>
                        <a:pt x="415" y="190"/>
                      </a:cubicBezTo>
                      <a:cubicBezTo>
                        <a:pt x="385" y="190"/>
                        <a:pt x="347" y="61"/>
                        <a:pt x="324" y="53"/>
                      </a:cubicBezTo>
                      <a:cubicBezTo>
                        <a:pt x="301" y="45"/>
                        <a:pt x="302" y="144"/>
                        <a:pt x="279" y="144"/>
                      </a:cubicBezTo>
                      <a:cubicBezTo>
                        <a:pt x="256" y="144"/>
                        <a:pt x="233" y="0"/>
                        <a:pt x="188" y="5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792" name="Oval 12"/>
                <p:cNvSpPr>
                  <a:spLocks noChangeArrowheads="1"/>
                </p:cNvSpPr>
                <p:nvPr/>
              </p:nvSpPr>
              <p:spPr bwMode="auto">
                <a:xfrm>
                  <a:off x="703" y="3339"/>
                  <a:ext cx="309" cy="200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BE">
                    <a:latin typeface="Verdana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327785" name="Group 13"/>
              <p:cNvGrpSpPr>
                <a:grpSpLocks/>
              </p:cNvGrpSpPr>
              <p:nvPr/>
            </p:nvGrpSpPr>
            <p:grpSpPr bwMode="auto">
              <a:xfrm>
                <a:off x="3016" y="3113"/>
                <a:ext cx="823" cy="727"/>
                <a:chOff x="424" y="2923"/>
                <a:chExt cx="823" cy="727"/>
              </a:xfrm>
            </p:grpSpPr>
            <p:sp>
              <p:nvSpPr>
                <p:cNvPr id="327789" name="Freeform 14"/>
                <p:cNvSpPr>
                  <a:spLocks/>
                </p:cNvSpPr>
                <p:nvPr/>
              </p:nvSpPr>
              <p:spPr bwMode="auto">
                <a:xfrm>
                  <a:off x="424" y="2923"/>
                  <a:ext cx="823" cy="727"/>
                </a:xfrm>
                <a:custGeom>
                  <a:avLst/>
                  <a:gdLst>
                    <a:gd name="T0" fmla="*/ 188 w 823"/>
                    <a:gd name="T1" fmla="*/ 53 h 727"/>
                    <a:gd name="T2" fmla="*/ 7 w 823"/>
                    <a:gd name="T3" fmla="*/ 462 h 727"/>
                    <a:gd name="T4" fmla="*/ 143 w 823"/>
                    <a:gd name="T5" fmla="*/ 689 h 727"/>
                    <a:gd name="T6" fmla="*/ 279 w 823"/>
                    <a:gd name="T7" fmla="*/ 689 h 727"/>
                    <a:gd name="T8" fmla="*/ 460 w 823"/>
                    <a:gd name="T9" fmla="*/ 689 h 727"/>
                    <a:gd name="T10" fmla="*/ 596 w 823"/>
                    <a:gd name="T11" fmla="*/ 689 h 727"/>
                    <a:gd name="T12" fmla="*/ 732 w 823"/>
                    <a:gd name="T13" fmla="*/ 643 h 727"/>
                    <a:gd name="T14" fmla="*/ 823 w 823"/>
                    <a:gd name="T15" fmla="*/ 326 h 727"/>
                    <a:gd name="T16" fmla="*/ 732 w 823"/>
                    <a:gd name="T17" fmla="*/ 99 h 727"/>
                    <a:gd name="T18" fmla="*/ 687 w 823"/>
                    <a:gd name="T19" fmla="*/ 190 h 727"/>
                    <a:gd name="T20" fmla="*/ 551 w 823"/>
                    <a:gd name="T21" fmla="*/ 99 h 727"/>
                    <a:gd name="T22" fmla="*/ 506 w 823"/>
                    <a:gd name="T23" fmla="*/ 53 h 727"/>
                    <a:gd name="T24" fmla="*/ 415 w 823"/>
                    <a:gd name="T25" fmla="*/ 190 h 727"/>
                    <a:gd name="T26" fmla="*/ 324 w 823"/>
                    <a:gd name="T27" fmla="*/ 53 h 727"/>
                    <a:gd name="T28" fmla="*/ 279 w 823"/>
                    <a:gd name="T29" fmla="*/ 144 h 727"/>
                    <a:gd name="T30" fmla="*/ 188 w 823"/>
                    <a:gd name="T31" fmla="*/ 53 h 7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727"/>
                    <a:gd name="T50" fmla="*/ 823 w 823"/>
                    <a:gd name="T51" fmla="*/ 727 h 7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727">
                      <a:moveTo>
                        <a:pt x="188" y="53"/>
                      </a:moveTo>
                      <a:cubicBezTo>
                        <a:pt x="143" y="106"/>
                        <a:pt x="14" y="356"/>
                        <a:pt x="7" y="462"/>
                      </a:cubicBezTo>
                      <a:cubicBezTo>
                        <a:pt x="0" y="568"/>
                        <a:pt x="98" y="651"/>
                        <a:pt x="143" y="689"/>
                      </a:cubicBezTo>
                      <a:cubicBezTo>
                        <a:pt x="188" y="727"/>
                        <a:pt x="226" y="689"/>
                        <a:pt x="279" y="689"/>
                      </a:cubicBezTo>
                      <a:cubicBezTo>
                        <a:pt x="332" y="689"/>
                        <a:pt x="407" y="689"/>
                        <a:pt x="460" y="689"/>
                      </a:cubicBezTo>
                      <a:cubicBezTo>
                        <a:pt x="513" y="689"/>
                        <a:pt x="551" y="697"/>
                        <a:pt x="596" y="689"/>
                      </a:cubicBezTo>
                      <a:cubicBezTo>
                        <a:pt x="641" y="681"/>
                        <a:pt x="694" y="703"/>
                        <a:pt x="732" y="643"/>
                      </a:cubicBezTo>
                      <a:cubicBezTo>
                        <a:pt x="770" y="583"/>
                        <a:pt x="823" y="417"/>
                        <a:pt x="823" y="326"/>
                      </a:cubicBezTo>
                      <a:cubicBezTo>
                        <a:pt x="823" y="235"/>
                        <a:pt x="755" y="122"/>
                        <a:pt x="732" y="99"/>
                      </a:cubicBezTo>
                      <a:cubicBezTo>
                        <a:pt x="709" y="76"/>
                        <a:pt x="717" y="190"/>
                        <a:pt x="687" y="190"/>
                      </a:cubicBezTo>
                      <a:cubicBezTo>
                        <a:pt x="657" y="190"/>
                        <a:pt x="581" y="122"/>
                        <a:pt x="551" y="99"/>
                      </a:cubicBezTo>
                      <a:cubicBezTo>
                        <a:pt x="521" y="76"/>
                        <a:pt x="529" y="38"/>
                        <a:pt x="506" y="53"/>
                      </a:cubicBezTo>
                      <a:cubicBezTo>
                        <a:pt x="483" y="68"/>
                        <a:pt x="445" y="190"/>
                        <a:pt x="415" y="190"/>
                      </a:cubicBezTo>
                      <a:cubicBezTo>
                        <a:pt x="385" y="190"/>
                        <a:pt x="347" y="61"/>
                        <a:pt x="324" y="53"/>
                      </a:cubicBezTo>
                      <a:cubicBezTo>
                        <a:pt x="301" y="45"/>
                        <a:pt x="302" y="144"/>
                        <a:pt x="279" y="144"/>
                      </a:cubicBezTo>
                      <a:cubicBezTo>
                        <a:pt x="256" y="144"/>
                        <a:pt x="233" y="0"/>
                        <a:pt x="188" y="5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790" name="Oval 15"/>
                <p:cNvSpPr>
                  <a:spLocks noChangeArrowheads="1"/>
                </p:cNvSpPr>
                <p:nvPr/>
              </p:nvSpPr>
              <p:spPr bwMode="auto">
                <a:xfrm>
                  <a:off x="703" y="3339"/>
                  <a:ext cx="309" cy="200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BE">
                    <a:latin typeface="Verdana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327786" name="Group 16"/>
              <p:cNvGrpSpPr>
                <a:grpSpLocks/>
              </p:cNvGrpSpPr>
              <p:nvPr/>
            </p:nvGrpSpPr>
            <p:grpSpPr bwMode="auto">
              <a:xfrm>
                <a:off x="3871" y="3113"/>
                <a:ext cx="823" cy="727"/>
                <a:chOff x="424" y="2923"/>
                <a:chExt cx="823" cy="727"/>
              </a:xfrm>
            </p:grpSpPr>
            <p:sp>
              <p:nvSpPr>
                <p:cNvPr id="327787" name="Freeform 17"/>
                <p:cNvSpPr>
                  <a:spLocks/>
                </p:cNvSpPr>
                <p:nvPr/>
              </p:nvSpPr>
              <p:spPr bwMode="auto">
                <a:xfrm>
                  <a:off x="424" y="2923"/>
                  <a:ext cx="823" cy="727"/>
                </a:xfrm>
                <a:custGeom>
                  <a:avLst/>
                  <a:gdLst>
                    <a:gd name="T0" fmla="*/ 188 w 823"/>
                    <a:gd name="T1" fmla="*/ 53 h 727"/>
                    <a:gd name="T2" fmla="*/ 7 w 823"/>
                    <a:gd name="T3" fmla="*/ 462 h 727"/>
                    <a:gd name="T4" fmla="*/ 143 w 823"/>
                    <a:gd name="T5" fmla="*/ 689 h 727"/>
                    <a:gd name="T6" fmla="*/ 279 w 823"/>
                    <a:gd name="T7" fmla="*/ 689 h 727"/>
                    <a:gd name="T8" fmla="*/ 460 w 823"/>
                    <a:gd name="T9" fmla="*/ 689 h 727"/>
                    <a:gd name="T10" fmla="*/ 596 w 823"/>
                    <a:gd name="T11" fmla="*/ 689 h 727"/>
                    <a:gd name="T12" fmla="*/ 732 w 823"/>
                    <a:gd name="T13" fmla="*/ 643 h 727"/>
                    <a:gd name="T14" fmla="*/ 823 w 823"/>
                    <a:gd name="T15" fmla="*/ 326 h 727"/>
                    <a:gd name="T16" fmla="*/ 732 w 823"/>
                    <a:gd name="T17" fmla="*/ 99 h 727"/>
                    <a:gd name="T18" fmla="*/ 687 w 823"/>
                    <a:gd name="T19" fmla="*/ 190 h 727"/>
                    <a:gd name="T20" fmla="*/ 551 w 823"/>
                    <a:gd name="T21" fmla="*/ 99 h 727"/>
                    <a:gd name="T22" fmla="*/ 506 w 823"/>
                    <a:gd name="T23" fmla="*/ 53 h 727"/>
                    <a:gd name="T24" fmla="*/ 415 w 823"/>
                    <a:gd name="T25" fmla="*/ 190 h 727"/>
                    <a:gd name="T26" fmla="*/ 324 w 823"/>
                    <a:gd name="T27" fmla="*/ 53 h 727"/>
                    <a:gd name="T28" fmla="*/ 279 w 823"/>
                    <a:gd name="T29" fmla="*/ 144 h 727"/>
                    <a:gd name="T30" fmla="*/ 188 w 823"/>
                    <a:gd name="T31" fmla="*/ 53 h 7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727"/>
                    <a:gd name="T50" fmla="*/ 823 w 823"/>
                    <a:gd name="T51" fmla="*/ 727 h 7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727">
                      <a:moveTo>
                        <a:pt x="188" y="53"/>
                      </a:moveTo>
                      <a:cubicBezTo>
                        <a:pt x="143" y="106"/>
                        <a:pt x="14" y="356"/>
                        <a:pt x="7" y="462"/>
                      </a:cubicBezTo>
                      <a:cubicBezTo>
                        <a:pt x="0" y="568"/>
                        <a:pt x="98" y="651"/>
                        <a:pt x="143" y="689"/>
                      </a:cubicBezTo>
                      <a:cubicBezTo>
                        <a:pt x="188" y="727"/>
                        <a:pt x="226" y="689"/>
                        <a:pt x="279" y="689"/>
                      </a:cubicBezTo>
                      <a:cubicBezTo>
                        <a:pt x="332" y="689"/>
                        <a:pt x="407" y="689"/>
                        <a:pt x="460" y="689"/>
                      </a:cubicBezTo>
                      <a:cubicBezTo>
                        <a:pt x="513" y="689"/>
                        <a:pt x="551" y="697"/>
                        <a:pt x="596" y="689"/>
                      </a:cubicBezTo>
                      <a:cubicBezTo>
                        <a:pt x="641" y="681"/>
                        <a:pt x="694" y="703"/>
                        <a:pt x="732" y="643"/>
                      </a:cubicBezTo>
                      <a:cubicBezTo>
                        <a:pt x="770" y="583"/>
                        <a:pt x="823" y="417"/>
                        <a:pt x="823" y="326"/>
                      </a:cubicBezTo>
                      <a:cubicBezTo>
                        <a:pt x="823" y="235"/>
                        <a:pt x="755" y="122"/>
                        <a:pt x="732" y="99"/>
                      </a:cubicBezTo>
                      <a:cubicBezTo>
                        <a:pt x="709" y="76"/>
                        <a:pt x="717" y="190"/>
                        <a:pt x="687" y="190"/>
                      </a:cubicBezTo>
                      <a:cubicBezTo>
                        <a:pt x="657" y="190"/>
                        <a:pt x="581" y="122"/>
                        <a:pt x="551" y="99"/>
                      </a:cubicBezTo>
                      <a:cubicBezTo>
                        <a:pt x="521" y="76"/>
                        <a:pt x="529" y="38"/>
                        <a:pt x="506" y="53"/>
                      </a:cubicBezTo>
                      <a:cubicBezTo>
                        <a:pt x="483" y="68"/>
                        <a:pt x="445" y="190"/>
                        <a:pt x="415" y="190"/>
                      </a:cubicBezTo>
                      <a:cubicBezTo>
                        <a:pt x="385" y="190"/>
                        <a:pt x="347" y="61"/>
                        <a:pt x="324" y="53"/>
                      </a:cubicBezTo>
                      <a:cubicBezTo>
                        <a:pt x="301" y="45"/>
                        <a:pt x="302" y="144"/>
                        <a:pt x="279" y="144"/>
                      </a:cubicBezTo>
                      <a:cubicBezTo>
                        <a:pt x="256" y="144"/>
                        <a:pt x="233" y="0"/>
                        <a:pt x="188" y="5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7788" name="Oval 18"/>
                <p:cNvSpPr>
                  <a:spLocks noChangeArrowheads="1"/>
                </p:cNvSpPr>
                <p:nvPr/>
              </p:nvSpPr>
              <p:spPr bwMode="auto">
                <a:xfrm>
                  <a:off x="703" y="3339"/>
                  <a:ext cx="309" cy="200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BE">
                    <a:latin typeface="Verdana" charset="0"/>
                    <a:ea typeface="MS PGothic" charset="0"/>
                    <a:cs typeface="MS PGothic" charset="0"/>
                  </a:endParaRPr>
                </a:p>
              </p:txBody>
            </p:sp>
          </p:grpSp>
        </p:grpSp>
        <p:sp>
          <p:nvSpPr>
            <p:cNvPr id="327773" name="Rectangle 19"/>
            <p:cNvSpPr>
              <a:spLocks noChangeArrowheads="1"/>
            </p:cNvSpPr>
            <p:nvPr/>
          </p:nvSpPr>
          <p:spPr bwMode="auto">
            <a:xfrm>
              <a:off x="4456" y="3022"/>
              <a:ext cx="4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74" name="Rectangle 20"/>
            <p:cNvSpPr>
              <a:spLocks noChangeArrowheads="1"/>
            </p:cNvSpPr>
            <p:nvPr/>
          </p:nvSpPr>
          <p:spPr bwMode="auto">
            <a:xfrm>
              <a:off x="4591" y="3022"/>
              <a:ext cx="4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75" name="Line 21"/>
            <p:cNvSpPr>
              <a:spLocks noChangeShapeType="1"/>
            </p:cNvSpPr>
            <p:nvPr/>
          </p:nvSpPr>
          <p:spPr bwMode="auto">
            <a:xfrm>
              <a:off x="4320" y="3113"/>
              <a:ext cx="453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776" name="Rectangle 22"/>
            <p:cNvSpPr>
              <a:spLocks noChangeArrowheads="1"/>
            </p:cNvSpPr>
            <p:nvPr/>
          </p:nvSpPr>
          <p:spPr bwMode="auto">
            <a:xfrm>
              <a:off x="4456" y="2341"/>
              <a:ext cx="4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77" name="Rectangle 23"/>
            <p:cNvSpPr>
              <a:spLocks noChangeArrowheads="1"/>
            </p:cNvSpPr>
            <p:nvPr/>
          </p:nvSpPr>
          <p:spPr bwMode="auto">
            <a:xfrm>
              <a:off x="4591" y="2341"/>
              <a:ext cx="4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78" name="Line 24"/>
            <p:cNvSpPr>
              <a:spLocks noChangeShapeType="1"/>
            </p:cNvSpPr>
            <p:nvPr/>
          </p:nvSpPr>
          <p:spPr bwMode="auto">
            <a:xfrm>
              <a:off x="4320" y="2432"/>
              <a:ext cx="453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779" name="Rectangle 25"/>
            <p:cNvSpPr>
              <a:spLocks noChangeArrowheads="1"/>
            </p:cNvSpPr>
            <p:nvPr/>
          </p:nvSpPr>
          <p:spPr bwMode="auto">
            <a:xfrm>
              <a:off x="4456" y="1616"/>
              <a:ext cx="4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80" name="Rectangle 26"/>
            <p:cNvSpPr>
              <a:spLocks noChangeArrowheads="1"/>
            </p:cNvSpPr>
            <p:nvPr/>
          </p:nvSpPr>
          <p:spPr bwMode="auto">
            <a:xfrm>
              <a:off x="4591" y="1616"/>
              <a:ext cx="4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81" name="Line 27"/>
            <p:cNvSpPr>
              <a:spLocks noChangeShapeType="1"/>
            </p:cNvSpPr>
            <p:nvPr/>
          </p:nvSpPr>
          <p:spPr bwMode="auto">
            <a:xfrm>
              <a:off x="4320" y="1707"/>
              <a:ext cx="453" cy="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7782" name="Text Box 28"/>
            <p:cNvSpPr txBox="1">
              <a:spLocks noChangeArrowheads="1"/>
            </p:cNvSpPr>
            <p:nvPr/>
          </p:nvSpPr>
          <p:spPr bwMode="auto">
            <a:xfrm>
              <a:off x="3833" y="799"/>
              <a:ext cx="1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i="1">
                  <a:latin typeface="Arial" charset="0"/>
                  <a:ea typeface="MS PGothic" charset="0"/>
                  <a:cs typeface="MS PGothic" charset="0"/>
                </a:rPr>
                <a:t>Muqueuse altérée  </a:t>
              </a:r>
            </a:p>
          </p:txBody>
        </p:sp>
      </p:grpSp>
      <p:sp>
        <p:nvSpPr>
          <p:cNvPr id="1528834" name="Rectangle 2"/>
          <p:cNvSpPr>
            <a:spLocks noChangeArrowheads="1"/>
          </p:cNvSpPr>
          <p:nvPr/>
        </p:nvSpPr>
        <p:spPr bwMode="auto">
          <a:xfrm>
            <a:off x="446088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L</a:t>
            </a:r>
            <a:r>
              <a:rPr lang="ja-JP" altLang="fr-F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PGothic" charset="0"/>
                <a:cs typeface="MS PGothic" charset="0"/>
              </a:rPr>
              <a:t>HYPERPERMEABILITE INTESTINALE  </a:t>
            </a:r>
          </a:p>
        </p:txBody>
      </p:sp>
      <p:sp>
        <p:nvSpPr>
          <p:cNvPr id="327686" name="Text Box 30"/>
          <p:cNvSpPr txBox="1">
            <a:spLocks noChangeArrowheads="1"/>
          </p:cNvSpPr>
          <p:nvPr/>
        </p:nvSpPr>
        <p:spPr bwMode="auto">
          <a:xfrm>
            <a:off x="931863" y="272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endParaRPr lang="fr-FR" sz="18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27687" name="Group 31"/>
          <p:cNvGrpSpPr>
            <a:grpSpLocks/>
          </p:cNvGrpSpPr>
          <p:nvPr/>
        </p:nvGrpSpPr>
        <p:grpSpPr bwMode="auto">
          <a:xfrm rot="5400000">
            <a:off x="-846931" y="2780507"/>
            <a:ext cx="4248150" cy="1655762"/>
            <a:chOff x="2472" y="2296"/>
            <a:chExt cx="2450" cy="1043"/>
          </a:xfrm>
        </p:grpSpPr>
        <p:grpSp>
          <p:nvGrpSpPr>
            <p:cNvPr id="327760" name="Group 32"/>
            <p:cNvGrpSpPr>
              <a:grpSpLocks/>
            </p:cNvGrpSpPr>
            <p:nvPr/>
          </p:nvGrpSpPr>
          <p:grpSpPr bwMode="auto">
            <a:xfrm>
              <a:off x="2472" y="2296"/>
              <a:ext cx="681" cy="998"/>
              <a:chOff x="4105" y="1026"/>
              <a:chExt cx="499" cy="681"/>
            </a:xfrm>
          </p:grpSpPr>
          <p:sp>
            <p:nvSpPr>
              <p:cNvPr id="327770" name="Freeform 33"/>
              <p:cNvSpPr>
                <a:spLocks/>
              </p:cNvSpPr>
              <p:nvPr/>
            </p:nvSpPr>
            <p:spPr bwMode="auto">
              <a:xfrm>
                <a:off x="4105" y="1026"/>
                <a:ext cx="499" cy="681"/>
              </a:xfrm>
              <a:custGeom>
                <a:avLst/>
                <a:gdLst>
                  <a:gd name="T0" fmla="*/ 0 w 1271"/>
                  <a:gd name="T1" fmla="*/ 1 h 1293"/>
                  <a:gd name="T2" fmla="*/ 0 w 1271"/>
                  <a:gd name="T3" fmla="*/ 1 h 1293"/>
                  <a:gd name="T4" fmla="*/ 0 w 1271"/>
                  <a:gd name="T5" fmla="*/ 1 h 1293"/>
                  <a:gd name="T6" fmla="*/ 0 w 1271"/>
                  <a:gd name="T7" fmla="*/ 1 h 1293"/>
                  <a:gd name="T8" fmla="*/ 0 w 1271"/>
                  <a:gd name="T9" fmla="*/ 1 h 1293"/>
                  <a:gd name="T10" fmla="*/ 0 w 1271"/>
                  <a:gd name="T11" fmla="*/ 1 h 1293"/>
                  <a:gd name="T12" fmla="*/ 0 w 1271"/>
                  <a:gd name="T13" fmla="*/ 1 h 1293"/>
                  <a:gd name="T14" fmla="*/ 0 w 1271"/>
                  <a:gd name="T15" fmla="*/ 1 h 1293"/>
                  <a:gd name="T16" fmla="*/ 0 w 1271"/>
                  <a:gd name="T17" fmla="*/ 1 h 1293"/>
                  <a:gd name="T18" fmla="*/ 0 w 1271"/>
                  <a:gd name="T19" fmla="*/ 1 h 1293"/>
                  <a:gd name="T20" fmla="*/ 0 w 1271"/>
                  <a:gd name="T21" fmla="*/ 1 h 1293"/>
                  <a:gd name="T22" fmla="*/ 0 w 1271"/>
                  <a:gd name="T23" fmla="*/ 1 h 1293"/>
                  <a:gd name="T24" fmla="*/ 0 w 1271"/>
                  <a:gd name="T25" fmla="*/ 1 h 1293"/>
                  <a:gd name="T26" fmla="*/ 0 w 1271"/>
                  <a:gd name="T27" fmla="*/ 1 h 1293"/>
                  <a:gd name="T28" fmla="*/ 0 w 1271"/>
                  <a:gd name="T29" fmla="*/ 1 h 1293"/>
                  <a:gd name="T30" fmla="*/ 0 w 1271"/>
                  <a:gd name="T31" fmla="*/ 1 h 1293"/>
                  <a:gd name="T32" fmla="*/ 0 w 1271"/>
                  <a:gd name="T33" fmla="*/ 1 h 1293"/>
                  <a:gd name="T34" fmla="*/ 0 w 1271"/>
                  <a:gd name="T35" fmla="*/ 1 h 1293"/>
                  <a:gd name="T36" fmla="*/ 0 w 1271"/>
                  <a:gd name="T37" fmla="*/ 1 h 1293"/>
                  <a:gd name="T38" fmla="*/ 0 w 1271"/>
                  <a:gd name="T39" fmla="*/ 1 h 1293"/>
                  <a:gd name="T40" fmla="*/ 0 w 1271"/>
                  <a:gd name="T41" fmla="*/ 1 h 1293"/>
                  <a:gd name="T42" fmla="*/ 0 w 1271"/>
                  <a:gd name="T43" fmla="*/ 1 h 1293"/>
                  <a:gd name="T44" fmla="*/ 0 w 1271"/>
                  <a:gd name="T45" fmla="*/ 1 h 1293"/>
                  <a:gd name="T46" fmla="*/ 0 w 1271"/>
                  <a:gd name="T47" fmla="*/ 1 h 1293"/>
                  <a:gd name="T48" fmla="*/ 0 w 1271"/>
                  <a:gd name="T49" fmla="*/ 1 h 1293"/>
                  <a:gd name="T50" fmla="*/ 0 w 1271"/>
                  <a:gd name="T51" fmla="*/ 1 h 1293"/>
                  <a:gd name="T52" fmla="*/ 0 w 1271"/>
                  <a:gd name="T53" fmla="*/ 1 h 12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1"/>
                  <a:gd name="T82" fmla="*/ 0 h 1293"/>
                  <a:gd name="T83" fmla="*/ 1271 w 1271"/>
                  <a:gd name="T84" fmla="*/ 1293 h 12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1" h="1293">
                    <a:moveTo>
                      <a:pt x="137" y="476"/>
                    </a:moveTo>
                    <a:cubicBezTo>
                      <a:pt x="167" y="385"/>
                      <a:pt x="235" y="370"/>
                      <a:pt x="273" y="295"/>
                    </a:cubicBezTo>
                    <a:cubicBezTo>
                      <a:pt x="311" y="220"/>
                      <a:pt x="334" y="38"/>
                      <a:pt x="364" y="23"/>
                    </a:cubicBezTo>
                    <a:cubicBezTo>
                      <a:pt x="394" y="8"/>
                      <a:pt x="446" y="136"/>
                      <a:pt x="454" y="204"/>
                    </a:cubicBezTo>
                    <a:cubicBezTo>
                      <a:pt x="462" y="272"/>
                      <a:pt x="394" y="386"/>
                      <a:pt x="409" y="431"/>
                    </a:cubicBezTo>
                    <a:cubicBezTo>
                      <a:pt x="424" y="476"/>
                      <a:pt x="522" y="529"/>
                      <a:pt x="545" y="476"/>
                    </a:cubicBezTo>
                    <a:cubicBezTo>
                      <a:pt x="568" y="423"/>
                      <a:pt x="522" y="182"/>
                      <a:pt x="545" y="114"/>
                    </a:cubicBezTo>
                    <a:cubicBezTo>
                      <a:pt x="568" y="46"/>
                      <a:pt x="651" y="53"/>
                      <a:pt x="681" y="68"/>
                    </a:cubicBezTo>
                    <a:cubicBezTo>
                      <a:pt x="711" y="83"/>
                      <a:pt x="718" y="136"/>
                      <a:pt x="726" y="204"/>
                    </a:cubicBezTo>
                    <a:cubicBezTo>
                      <a:pt x="734" y="272"/>
                      <a:pt x="718" y="438"/>
                      <a:pt x="726" y="476"/>
                    </a:cubicBezTo>
                    <a:cubicBezTo>
                      <a:pt x="734" y="514"/>
                      <a:pt x="749" y="469"/>
                      <a:pt x="772" y="431"/>
                    </a:cubicBezTo>
                    <a:cubicBezTo>
                      <a:pt x="795" y="393"/>
                      <a:pt x="848" y="318"/>
                      <a:pt x="863" y="250"/>
                    </a:cubicBezTo>
                    <a:cubicBezTo>
                      <a:pt x="878" y="182"/>
                      <a:pt x="833" y="46"/>
                      <a:pt x="863" y="23"/>
                    </a:cubicBezTo>
                    <a:cubicBezTo>
                      <a:pt x="893" y="0"/>
                      <a:pt x="1021" y="69"/>
                      <a:pt x="1044" y="114"/>
                    </a:cubicBezTo>
                    <a:cubicBezTo>
                      <a:pt x="1067" y="159"/>
                      <a:pt x="1022" y="242"/>
                      <a:pt x="999" y="295"/>
                    </a:cubicBezTo>
                    <a:cubicBezTo>
                      <a:pt x="976" y="348"/>
                      <a:pt x="916" y="393"/>
                      <a:pt x="908" y="431"/>
                    </a:cubicBezTo>
                    <a:cubicBezTo>
                      <a:pt x="900" y="469"/>
                      <a:pt x="923" y="529"/>
                      <a:pt x="953" y="522"/>
                    </a:cubicBezTo>
                    <a:cubicBezTo>
                      <a:pt x="983" y="515"/>
                      <a:pt x="1066" y="454"/>
                      <a:pt x="1089" y="386"/>
                    </a:cubicBezTo>
                    <a:cubicBezTo>
                      <a:pt x="1112" y="318"/>
                      <a:pt x="1066" y="159"/>
                      <a:pt x="1089" y="114"/>
                    </a:cubicBezTo>
                    <a:cubicBezTo>
                      <a:pt x="1112" y="69"/>
                      <a:pt x="1202" y="77"/>
                      <a:pt x="1225" y="114"/>
                    </a:cubicBezTo>
                    <a:cubicBezTo>
                      <a:pt x="1248" y="151"/>
                      <a:pt x="1232" y="242"/>
                      <a:pt x="1225" y="340"/>
                    </a:cubicBezTo>
                    <a:cubicBezTo>
                      <a:pt x="1218" y="438"/>
                      <a:pt x="1187" y="567"/>
                      <a:pt x="1180" y="703"/>
                    </a:cubicBezTo>
                    <a:cubicBezTo>
                      <a:pt x="1173" y="839"/>
                      <a:pt x="1271" y="1059"/>
                      <a:pt x="1180" y="1157"/>
                    </a:cubicBezTo>
                    <a:cubicBezTo>
                      <a:pt x="1089" y="1255"/>
                      <a:pt x="817" y="1293"/>
                      <a:pt x="636" y="1293"/>
                    </a:cubicBezTo>
                    <a:cubicBezTo>
                      <a:pt x="455" y="1293"/>
                      <a:pt x="182" y="1233"/>
                      <a:pt x="91" y="1157"/>
                    </a:cubicBezTo>
                    <a:cubicBezTo>
                      <a:pt x="0" y="1081"/>
                      <a:pt x="83" y="952"/>
                      <a:pt x="91" y="839"/>
                    </a:cubicBezTo>
                    <a:cubicBezTo>
                      <a:pt x="99" y="726"/>
                      <a:pt x="107" y="567"/>
                      <a:pt x="137" y="476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771" name="Oval 34"/>
              <p:cNvSpPr>
                <a:spLocks noChangeArrowheads="1"/>
              </p:cNvSpPr>
              <p:nvPr/>
            </p:nvSpPr>
            <p:spPr bwMode="auto">
              <a:xfrm>
                <a:off x="4241" y="1525"/>
                <a:ext cx="227" cy="136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327761" name="Group 35"/>
            <p:cNvGrpSpPr>
              <a:grpSpLocks/>
            </p:cNvGrpSpPr>
            <p:nvPr/>
          </p:nvGrpSpPr>
          <p:grpSpPr bwMode="auto">
            <a:xfrm>
              <a:off x="3061" y="2296"/>
              <a:ext cx="681" cy="998"/>
              <a:chOff x="4105" y="1026"/>
              <a:chExt cx="499" cy="681"/>
            </a:xfrm>
          </p:grpSpPr>
          <p:sp>
            <p:nvSpPr>
              <p:cNvPr id="327768" name="Freeform 36"/>
              <p:cNvSpPr>
                <a:spLocks/>
              </p:cNvSpPr>
              <p:nvPr/>
            </p:nvSpPr>
            <p:spPr bwMode="auto">
              <a:xfrm>
                <a:off x="4105" y="1026"/>
                <a:ext cx="499" cy="681"/>
              </a:xfrm>
              <a:custGeom>
                <a:avLst/>
                <a:gdLst>
                  <a:gd name="T0" fmla="*/ 0 w 1271"/>
                  <a:gd name="T1" fmla="*/ 1 h 1293"/>
                  <a:gd name="T2" fmla="*/ 0 w 1271"/>
                  <a:gd name="T3" fmla="*/ 1 h 1293"/>
                  <a:gd name="T4" fmla="*/ 0 w 1271"/>
                  <a:gd name="T5" fmla="*/ 1 h 1293"/>
                  <a:gd name="T6" fmla="*/ 0 w 1271"/>
                  <a:gd name="T7" fmla="*/ 1 h 1293"/>
                  <a:gd name="T8" fmla="*/ 0 w 1271"/>
                  <a:gd name="T9" fmla="*/ 1 h 1293"/>
                  <a:gd name="T10" fmla="*/ 0 w 1271"/>
                  <a:gd name="T11" fmla="*/ 1 h 1293"/>
                  <a:gd name="T12" fmla="*/ 0 w 1271"/>
                  <a:gd name="T13" fmla="*/ 1 h 1293"/>
                  <a:gd name="T14" fmla="*/ 0 w 1271"/>
                  <a:gd name="T15" fmla="*/ 1 h 1293"/>
                  <a:gd name="T16" fmla="*/ 0 w 1271"/>
                  <a:gd name="T17" fmla="*/ 1 h 1293"/>
                  <a:gd name="T18" fmla="*/ 0 w 1271"/>
                  <a:gd name="T19" fmla="*/ 1 h 1293"/>
                  <a:gd name="T20" fmla="*/ 0 w 1271"/>
                  <a:gd name="T21" fmla="*/ 1 h 1293"/>
                  <a:gd name="T22" fmla="*/ 0 w 1271"/>
                  <a:gd name="T23" fmla="*/ 1 h 1293"/>
                  <a:gd name="T24" fmla="*/ 0 w 1271"/>
                  <a:gd name="T25" fmla="*/ 1 h 1293"/>
                  <a:gd name="T26" fmla="*/ 0 w 1271"/>
                  <a:gd name="T27" fmla="*/ 1 h 1293"/>
                  <a:gd name="T28" fmla="*/ 0 w 1271"/>
                  <a:gd name="T29" fmla="*/ 1 h 1293"/>
                  <a:gd name="T30" fmla="*/ 0 w 1271"/>
                  <a:gd name="T31" fmla="*/ 1 h 1293"/>
                  <a:gd name="T32" fmla="*/ 0 w 1271"/>
                  <a:gd name="T33" fmla="*/ 1 h 1293"/>
                  <a:gd name="T34" fmla="*/ 0 w 1271"/>
                  <a:gd name="T35" fmla="*/ 1 h 1293"/>
                  <a:gd name="T36" fmla="*/ 0 w 1271"/>
                  <a:gd name="T37" fmla="*/ 1 h 1293"/>
                  <a:gd name="T38" fmla="*/ 0 w 1271"/>
                  <a:gd name="T39" fmla="*/ 1 h 1293"/>
                  <a:gd name="T40" fmla="*/ 0 w 1271"/>
                  <a:gd name="T41" fmla="*/ 1 h 1293"/>
                  <a:gd name="T42" fmla="*/ 0 w 1271"/>
                  <a:gd name="T43" fmla="*/ 1 h 1293"/>
                  <a:gd name="T44" fmla="*/ 0 w 1271"/>
                  <a:gd name="T45" fmla="*/ 1 h 1293"/>
                  <a:gd name="T46" fmla="*/ 0 w 1271"/>
                  <a:gd name="T47" fmla="*/ 1 h 1293"/>
                  <a:gd name="T48" fmla="*/ 0 w 1271"/>
                  <a:gd name="T49" fmla="*/ 1 h 1293"/>
                  <a:gd name="T50" fmla="*/ 0 w 1271"/>
                  <a:gd name="T51" fmla="*/ 1 h 1293"/>
                  <a:gd name="T52" fmla="*/ 0 w 1271"/>
                  <a:gd name="T53" fmla="*/ 1 h 12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1"/>
                  <a:gd name="T82" fmla="*/ 0 h 1293"/>
                  <a:gd name="T83" fmla="*/ 1271 w 1271"/>
                  <a:gd name="T84" fmla="*/ 1293 h 12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1" h="1293">
                    <a:moveTo>
                      <a:pt x="137" y="476"/>
                    </a:moveTo>
                    <a:cubicBezTo>
                      <a:pt x="167" y="385"/>
                      <a:pt x="235" y="370"/>
                      <a:pt x="273" y="295"/>
                    </a:cubicBezTo>
                    <a:cubicBezTo>
                      <a:pt x="311" y="220"/>
                      <a:pt x="334" y="38"/>
                      <a:pt x="364" y="23"/>
                    </a:cubicBezTo>
                    <a:cubicBezTo>
                      <a:pt x="394" y="8"/>
                      <a:pt x="446" y="136"/>
                      <a:pt x="454" y="204"/>
                    </a:cubicBezTo>
                    <a:cubicBezTo>
                      <a:pt x="462" y="272"/>
                      <a:pt x="394" y="386"/>
                      <a:pt x="409" y="431"/>
                    </a:cubicBezTo>
                    <a:cubicBezTo>
                      <a:pt x="424" y="476"/>
                      <a:pt x="522" y="529"/>
                      <a:pt x="545" y="476"/>
                    </a:cubicBezTo>
                    <a:cubicBezTo>
                      <a:pt x="568" y="423"/>
                      <a:pt x="522" y="182"/>
                      <a:pt x="545" y="114"/>
                    </a:cubicBezTo>
                    <a:cubicBezTo>
                      <a:pt x="568" y="46"/>
                      <a:pt x="651" y="53"/>
                      <a:pt x="681" y="68"/>
                    </a:cubicBezTo>
                    <a:cubicBezTo>
                      <a:pt x="711" y="83"/>
                      <a:pt x="718" y="136"/>
                      <a:pt x="726" y="204"/>
                    </a:cubicBezTo>
                    <a:cubicBezTo>
                      <a:pt x="734" y="272"/>
                      <a:pt x="718" y="438"/>
                      <a:pt x="726" y="476"/>
                    </a:cubicBezTo>
                    <a:cubicBezTo>
                      <a:pt x="734" y="514"/>
                      <a:pt x="749" y="469"/>
                      <a:pt x="772" y="431"/>
                    </a:cubicBezTo>
                    <a:cubicBezTo>
                      <a:pt x="795" y="393"/>
                      <a:pt x="848" y="318"/>
                      <a:pt x="863" y="250"/>
                    </a:cubicBezTo>
                    <a:cubicBezTo>
                      <a:pt x="878" y="182"/>
                      <a:pt x="833" y="46"/>
                      <a:pt x="863" y="23"/>
                    </a:cubicBezTo>
                    <a:cubicBezTo>
                      <a:pt x="893" y="0"/>
                      <a:pt x="1021" y="69"/>
                      <a:pt x="1044" y="114"/>
                    </a:cubicBezTo>
                    <a:cubicBezTo>
                      <a:pt x="1067" y="159"/>
                      <a:pt x="1022" y="242"/>
                      <a:pt x="999" y="295"/>
                    </a:cubicBezTo>
                    <a:cubicBezTo>
                      <a:pt x="976" y="348"/>
                      <a:pt x="916" y="393"/>
                      <a:pt x="908" y="431"/>
                    </a:cubicBezTo>
                    <a:cubicBezTo>
                      <a:pt x="900" y="469"/>
                      <a:pt x="923" y="529"/>
                      <a:pt x="953" y="522"/>
                    </a:cubicBezTo>
                    <a:cubicBezTo>
                      <a:pt x="983" y="515"/>
                      <a:pt x="1066" y="454"/>
                      <a:pt x="1089" y="386"/>
                    </a:cubicBezTo>
                    <a:cubicBezTo>
                      <a:pt x="1112" y="318"/>
                      <a:pt x="1066" y="159"/>
                      <a:pt x="1089" y="114"/>
                    </a:cubicBezTo>
                    <a:cubicBezTo>
                      <a:pt x="1112" y="69"/>
                      <a:pt x="1202" y="77"/>
                      <a:pt x="1225" y="114"/>
                    </a:cubicBezTo>
                    <a:cubicBezTo>
                      <a:pt x="1248" y="151"/>
                      <a:pt x="1232" y="242"/>
                      <a:pt x="1225" y="340"/>
                    </a:cubicBezTo>
                    <a:cubicBezTo>
                      <a:pt x="1218" y="438"/>
                      <a:pt x="1187" y="567"/>
                      <a:pt x="1180" y="703"/>
                    </a:cubicBezTo>
                    <a:cubicBezTo>
                      <a:pt x="1173" y="839"/>
                      <a:pt x="1271" y="1059"/>
                      <a:pt x="1180" y="1157"/>
                    </a:cubicBezTo>
                    <a:cubicBezTo>
                      <a:pt x="1089" y="1255"/>
                      <a:pt x="817" y="1293"/>
                      <a:pt x="636" y="1293"/>
                    </a:cubicBezTo>
                    <a:cubicBezTo>
                      <a:pt x="455" y="1293"/>
                      <a:pt x="182" y="1233"/>
                      <a:pt x="91" y="1157"/>
                    </a:cubicBezTo>
                    <a:cubicBezTo>
                      <a:pt x="0" y="1081"/>
                      <a:pt x="83" y="952"/>
                      <a:pt x="91" y="839"/>
                    </a:cubicBezTo>
                    <a:cubicBezTo>
                      <a:pt x="99" y="726"/>
                      <a:pt x="107" y="567"/>
                      <a:pt x="137" y="476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769" name="Oval 37"/>
              <p:cNvSpPr>
                <a:spLocks noChangeArrowheads="1"/>
              </p:cNvSpPr>
              <p:nvPr/>
            </p:nvSpPr>
            <p:spPr bwMode="auto">
              <a:xfrm>
                <a:off x="4241" y="1525"/>
                <a:ext cx="227" cy="136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327762" name="Group 38"/>
            <p:cNvGrpSpPr>
              <a:grpSpLocks/>
            </p:cNvGrpSpPr>
            <p:nvPr/>
          </p:nvGrpSpPr>
          <p:grpSpPr bwMode="auto">
            <a:xfrm>
              <a:off x="3651" y="2296"/>
              <a:ext cx="681" cy="998"/>
              <a:chOff x="4105" y="1026"/>
              <a:chExt cx="499" cy="681"/>
            </a:xfrm>
          </p:grpSpPr>
          <p:sp>
            <p:nvSpPr>
              <p:cNvPr id="327766" name="Freeform 39"/>
              <p:cNvSpPr>
                <a:spLocks/>
              </p:cNvSpPr>
              <p:nvPr/>
            </p:nvSpPr>
            <p:spPr bwMode="auto">
              <a:xfrm>
                <a:off x="4105" y="1026"/>
                <a:ext cx="499" cy="681"/>
              </a:xfrm>
              <a:custGeom>
                <a:avLst/>
                <a:gdLst>
                  <a:gd name="T0" fmla="*/ 0 w 1271"/>
                  <a:gd name="T1" fmla="*/ 1 h 1293"/>
                  <a:gd name="T2" fmla="*/ 0 w 1271"/>
                  <a:gd name="T3" fmla="*/ 1 h 1293"/>
                  <a:gd name="T4" fmla="*/ 0 w 1271"/>
                  <a:gd name="T5" fmla="*/ 1 h 1293"/>
                  <a:gd name="T6" fmla="*/ 0 w 1271"/>
                  <a:gd name="T7" fmla="*/ 1 h 1293"/>
                  <a:gd name="T8" fmla="*/ 0 w 1271"/>
                  <a:gd name="T9" fmla="*/ 1 h 1293"/>
                  <a:gd name="T10" fmla="*/ 0 w 1271"/>
                  <a:gd name="T11" fmla="*/ 1 h 1293"/>
                  <a:gd name="T12" fmla="*/ 0 w 1271"/>
                  <a:gd name="T13" fmla="*/ 1 h 1293"/>
                  <a:gd name="T14" fmla="*/ 0 w 1271"/>
                  <a:gd name="T15" fmla="*/ 1 h 1293"/>
                  <a:gd name="T16" fmla="*/ 0 w 1271"/>
                  <a:gd name="T17" fmla="*/ 1 h 1293"/>
                  <a:gd name="T18" fmla="*/ 0 w 1271"/>
                  <a:gd name="T19" fmla="*/ 1 h 1293"/>
                  <a:gd name="T20" fmla="*/ 0 w 1271"/>
                  <a:gd name="T21" fmla="*/ 1 h 1293"/>
                  <a:gd name="T22" fmla="*/ 0 w 1271"/>
                  <a:gd name="T23" fmla="*/ 1 h 1293"/>
                  <a:gd name="T24" fmla="*/ 0 w 1271"/>
                  <a:gd name="T25" fmla="*/ 1 h 1293"/>
                  <a:gd name="T26" fmla="*/ 0 w 1271"/>
                  <a:gd name="T27" fmla="*/ 1 h 1293"/>
                  <a:gd name="T28" fmla="*/ 0 w 1271"/>
                  <a:gd name="T29" fmla="*/ 1 h 1293"/>
                  <a:gd name="T30" fmla="*/ 0 w 1271"/>
                  <a:gd name="T31" fmla="*/ 1 h 1293"/>
                  <a:gd name="T32" fmla="*/ 0 w 1271"/>
                  <a:gd name="T33" fmla="*/ 1 h 1293"/>
                  <a:gd name="T34" fmla="*/ 0 w 1271"/>
                  <a:gd name="T35" fmla="*/ 1 h 1293"/>
                  <a:gd name="T36" fmla="*/ 0 w 1271"/>
                  <a:gd name="T37" fmla="*/ 1 h 1293"/>
                  <a:gd name="T38" fmla="*/ 0 w 1271"/>
                  <a:gd name="T39" fmla="*/ 1 h 1293"/>
                  <a:gd name="T40" fmla="*/ 0 w 1271"/>
                  <a:gd name="T41" fmla="*/ 1 h 1293"/>
                  <a:gd name="T42" fmla="*/ 0 w 1271"/>
                  <a:gd name="T43" fmla="*/ 1 h 1293"/>
                  <a:gd name="T44" fmla="*/ 0 w 1271"/>
                  <a:gd name="T45" fmla="*/ 1 h 1293"/>
                  <a:gd name="T46" fmla="*/ 0 w 1271"/>
                  <a:gd name="T47" fmla="*/ 1 h 1293"/>
                  <a:gd name="T48" fmla="*/ 0 w 1271"/>
                  <a:gd name="T49" fmla="*/ 1 h 1293"/>
                  <a:gd name="T50" fmla="*/ 0 w 1271"/>
                  <a:gd name="T51" fmla="*/ 1 h 1293"/>
                  <a:gd name="T52" fmla="*/ 0 w 1271"/>
                  <a:gd name="T53" fmla="*/ 1 h 12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1"/>
                  <a:gd name="T82" fmla="*/ 0 h 1293"/>
                  <a:gd name="T83" fmla="*/ 1271 w 1271"/>
                  <a:gd name="T84" fmla="*/ 1293 h 12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1" h="1293">
                    <a:moveTo>
                      <a:pt x="137" y="476"/>
                    </a:moveTo>
                    <a:cubicBezTo>
                      <a:pt x="167" y="385"/>
                      <a:pt x="235" y="370"/>
                      <a:pt x="273" y="295"/>
                    </a:cubicBezTo>
                    <a:cubicBezTo>
                      <a:pt x="311" y="220"/>
                      <a:pt x="334" y="38"/>
                      <a:pt x="364" y="23"/>
                    </a:cubicBezTo>
                    <a:cubicBezTo>
                      <a:pt x="394" y="8"/>
                      <a:pt x="446" y="136"/>
                      <a:pt x="454" y="204"/>
                    </a:cubicBezTo>
                    <a:cubicBezTo>
                      <a:pt x="462" y="272"/>
                      <a:pt x="394" y="386"/>
                      <a:pt x="409" y="431"/>
                    </a:cubicBezTo>
                    <a:cubicBezTo>
                      <a:pt x="424" y="476"/>
                      <a:pt x="522" y="529"/>
                      <a:pt x="545" y="476"/>
                    </a:cubicBezTo>
                    <a:cubicBezTo>
                      <a:pt x="568" y="423"/>
                      <a:pt x="522" y="182"/>
                      <a:pt x="545" y="114"/>
                    </a:cubicBezTo>
                    <a:cubicBezTo>
                      <a:pt x="568" y="46"/>
                      <a:pt x="651" y="53"/>
                      <a:pt x="681" y="68"/>
                    </a:cubicBezTo>
                    <a:cubicBezTo>
                      <a:pt x="711" y="83"/>
                      <a:pt x="718" y="136"/>
                      <a:pt x="726" y="204"/>
                    </a:cubicBezTo>
                    <a:cubicBezTo>
                      <a:pt x="734" y="272"/>
                      <a:pt x="718" y="438"/>
                      <a:pt x="726" y="476"/>
                    </a:cubicBezTo>
                    <a:cubicBezTo>
                      <a:pt x="734" y="514"/>
                      <a:pt x="749" y="469"/>
                      <a:pt x="772" y="431"/>
                    </a:cubicBezTo>
                    <a:cubicBezTo>
                      <a:pt x="795" y="393"/>
                      <a:pt x="848" y="318"/>
                      <a:pt x="863" y="250"/>
                    </a:cubicBezTo>
                    <a:cubicBezTo>
                      <a:pt x="878" y="182"/>
                      <a:pt x="833" y="46"/>
                      <a:pt x="863" y="23"/>
                    </a:cubicBezTo>
                    <a:cubicBezTo>
                      <a:pt x="893" y="0"/>
                      <a:pt x="1021" y="69"/>
                      <a:pt x="1044" y="114"/>
                    </a:cubicBezTo>
                    <a:cubicBezTo>
                      <a:pt x="1067" y="159"/>
                      <a:pt x="1022" y="242"/>
                      <a:pt x="999" y="295"/>
                    </a:cubicBezTo>
                    <a:cubicBezTo>
                      <a:pt x="976" y="348"/>
                      <a:pt x="916" y="393"/>
                      <a:pt x="908" y="431"/>
                    </a:cubicBezTo>
                    <a:cubicBezTo>
                      <a:pt x="900" y="469"/>
                      <a:pt x="923" y="529"/>
                      <a:pt x="953" y="522"/>
                    </a:cubicBezTo>
                    <a:cubicBezTo>
                      <a:pt x="983" y="515"/>
                      <a:pt x="1066" y="454"/>
                      <a:pt x="1089" y="386"/>
                    </a:cubicBezTo>
                    <a:cubicBezTo>
                      <a:pt x="1112" y="318"/>
                      <a:pt x="1066" y="159"/>
                      <a:pt x="1089" y="114"/>
                    </a:cubicBezTo>
                    <a:cubicBezTo>
                      <a:pt x="1112" y="69"/>
                      <a:pt x="1202" y="77"/>
                      <a:pt x="1225" y="114"/>
                    </a:cubicBezTo>
                    <a:cubicBezTo>
                      <a:pt x="1248" y="151"/>
                      <a:pt x="1232" y="242"/>
                      <a:pt x="1225" y="340"/>
                    </a:cubicBezTo>
                    <a:cubicBezTo>
                      <a:pt x="1218" y="438"/>
                      <a:pt x="1187" y="567"/>
                      <a:pt x="1180" y="703"/>
                    </a:cubicBezTo>
                    <a:cubicBezTo>
                      <a:pt x="1173" y="839"/>
                      <a:pt x="1271" y="1059"/>
                      <a:pt x="1180" y="1157"/>
                    </a:cubicBezTo>
                    <a:cubicBezTo>
                      <a:pt x="1089" y="1255"/>
                      <a:pt x="817" y="1293"/>
                      <a:pt x="636" y="1293"/>
                    </a:cubicBezTo>
                    <a:cubicBezTo>
                      <a:pt x="455" y="1293"/>
                      <a:pt x="182" y="1233"/>
                      <a:pt x="91" y="1157"/>
                    </a:cubicBezTo>
                    <a:cubicBezTo>
                      <a:pt x="0" y="1081"/>
                      <a:pt x="83" y="952"/>
                      <a:pt x="91" y="839"/>
                    </a:cubicBezTo>
                    <a:cubicBezTo>
                      <a:pt x="99" y="726"/>
                      <a:pt x="107" y="567"/>
                      <a:pt x="137" y="476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767" name="Oval 40"/>
              <p:cNvSpPr>
                <a:spLocks noChangeArrowheads="1"/>
              </p:cNvSpPr>
              <p:nvPr/>
            </p:nvSpPr>
            <p:spPr bwMode="auto">
              <a:xfrm>
                <a:off x="4241" y="1525"/>
                <a:ext cx="227" cy="136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327763" name="Group 41"/>
            <p:cNvGrpSpPr>
              <a:grpSpLocks/>
            </p:cNvGrpSpPr>
            <p:nvPr/>
          </p:nvGrpSpPr>
          <p:grpSpPr bwMode="auto">
            <a:xfrm>
              <a:off x="4241" y="2341"/>
              <a:ext cx="681" cy="998"/>
              <a:chOff x="4105" y="1026"/>
              <a:chExt cx="499" cy="681"/>
            </a:xfrm>
          </p:grpSpPr>
          <p:sp>
            <p:nvSpPr>
              <p:cNvPr id="327764" name="Freeform 42"/>
              <p:cNvSpPr>
                <a:spLocks/>
              </p:cNvSpPr>
              <p:nvPr/>
            </p:nvSpPr>
            <p:spPr bwMode="auto">
              <a:xfrm>
                <a:off x="4105" y="1026"/>
                <a:ext cx="499" cy="681"/>
              </a:xfrm>
              <a:custGeom>
                <a:avLst/>
                <a:gdLst>
                  <a:gd name="T0" fmla="*/ 0 w 1271"/>
                  <a:gd name="T1" fmla="*/ 1 h 1293"/>
                  <a:gd name="T2" fmla="*/ 0 w 1271"/>
                  <a:gd name="T3" fmla="*/ 1 h 1293"/>
                  <a:gd name="T4" fmla="*/ 0 w 1271"/>
                  <a:gd name="T5" fmla="*/ 1 h 1293"/>
                  <a:gd name="T6" fmla="*/ 0 w 1271"/>
                  <a:gd name="T7" fmla="*/ 1 h 1293"/>
                  <a:gd name="T8" fmla="*/ 0 w 1271"/>
                  <a:gd name="T9" fmla="*/ 1 h 1293"/>
                  <a:gd name="T10" fmla="*/ 0 w 1271"/>
                  <a:gd name="T11" fmla="*/ 1 h 1293"/>
                  <a:gd name="T12" fmla="*/ 0 w 1271"/>
                  <a:gd name="T13" fmla="*/ 1 h 1293"/>
                  <a:gd name="T14" fmla="*/ 0 w 1271"/>
                  <a:gd name="T15" fmla="*/ 1 h 1293"/>
                  <a:gd name="T16" fmla="*/ 0 w 1271"/>
                  <a:gd name="T17" fmla="*/ 1 h 1293"/>
                  <a:gd name="T18" fmla="*/ 0 w 1271"/>
                  <a:gd name="T19" fmla="*/ 1 h 1293"/>
                  <a:gd name="T20" fmla="*/ 0 w 1271"/>
                  <a:gd name="T21" fmla="*/ 1 h 1293"/>
                  <a:gd name="T22" fmla="*/ 0 w 1271"/>
                  <a:gd name="T23" fmla="*/ 1 h 1293"/>
                  <a:gd name="T24" fmla="*/ 0 w 1271"/>
                  <a:gd name="T25" fmla="*/ 1 h 1293"/>
                  <a:gd name="T26" fmla="*/ 0 w 1271"/>
                  <a:gd name="T27" fmla="*/ 1 h 1293"/>
                  <a:gd name="T28" fmla="*/ 0 w 1271"/>
                  <a:gd name="T29" fmla="*/ 1 h 1293"/>
                  <a:gd name="T30" fmla="*/ 0 w 1271"/>
                  <a:gd name="T31" fmla="*/ 1 h 1293"/>
                  <a:gd name="T32" fmla="*/ 0 w 1271"/>
                  <a:gd name="T33" fmla="*/ 1 h 1293"/>
                  <a:gd name="T34" fmla="*/ 0 w 1271"/>
                  <a:gd name="T35" fmla="*/ 1 h 1293"/>
                  <a:gd name="T36" fmla="*/ 0 w 1271"/>
                  <a:gd name="T37" fmla="*/ 1 h 1293"/>
                  <a:gd name="T38" fmla="*/ 0 w 1271"/>
                  <a:gd name="T39" fmla="*/ 1 h 1293"/>
                  <a:gd name="T40" fmla="*/ 0 w 1271"/>
                  <a:gd name="T41" fmla="*/ 1 h 1293"/>
                  <a:gd name="T42" fmla="*/ 0 w 1271"/>
                  <a:gd name="T43" fmla="*/ 1 h 1293"/>
                  <a:gd name="T44" fmla="*/ 0 w 1271"/>
                  <a:gd name="T45" fmla="*/ 1 h 1293"/>
                  <a:gd name="T46" fmla="*/ 0 w 1271"/>
                  <a:gd name="T47" fmla="*/ 1 h 1293"/>
                  <a:gd name="T48" fmla="*/ 0 w 1271"/>
                  <a:gd name="T49" fmla="*/ 1 h 1293"/>
                  <a:gd name="T50" fmla="*/ 0 w 1271"/>
                  <a:gd name="T51" fmla="*/ 1 h 1293"/>
                  <a:gd name="T52" fmla="*/ 0 w 1271"/>
                  <a:gd name="T53" fmla="*/ 1 h 12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1"/>
                  <a:gd name="T82" fmla="*/ 0 h 1293"/>
                  <a:gd name="T83" fmla="*/ 1271 w 1271"/>
                  <a:gd name="T84" fmla="*/ 1293 h 12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1" h="1293">
                    <a:moveTo>
                      <a:pt x="137" y="476"/>
                    </a:moveTo>
                    <a:cubicBezTo>
                      <a:pt x="167" y="385"/>
                      <a:pt x="235" y="370"/>
                      <a:pt x="273" y="295"/>
                    </a:cubicBezTo>
                    <a:cubicBezTo>
                      <a:pt x="311" y="220"/>
                      <a:pt x="334" y="38"/>
                      <a:pt x="364" y="23"/>
                    </a:cubicBezTo>
                    <a:cubicBezTo>
                      <a:pt x="394" y="8"/>
                      <a:pt x="446" y="136"/>
                      <a:pt x="454" y="204"/>
                    </a:cubicBezTo>
                    <a:cubicBezTo>
                      <a:pt x="462" y="272"/>
                      <a:pt x="394" y="386"/>
                      <a:pt x="409" y="431"/>
                    </a:cubicBezTo>
                    <a:cubicBezTo>
                      <a:pt x="424" y="476"/>
                      <a:pt x="522" y="529"/>
                      <a:pt x="545" y="476"/>
                    </a:cubicBezTo>
                    <a:cubicBezTo>
                      <a:pt x="568" y="423"/>
                      <a:pt x="522" y="182"/>
                      <a:pt x="545" y="114"/>
                    </a:cubicBezTo>
                    <a:cubicBezTo>
                      <a:pt x="568" y="46"/>
                      <a:pt x="651" y="53"/>
                      <a:pt x="681" y="68"/>
                    </a:cubicBezTo>
                    <a:cubicBezTo>
                      <a:pt x="711" y="83"/>
                      <a:pt x="718" y="136"/>
                      <a:pt x="726" y="204"/>
                    </a:cubicBezTo>
                    <a:cubicBezTo>
                      <a:pt x="734" y="272"/>
                      <a:pt x="718" y="438"/>
                      <a:pt x="726" y="476"/>
                    </a:cubicBezTo>
                    <a:cubicBezTo>
                      <a:pt x="734" y="514"/>
                      <a:pt x="749" y="469"/>
                      <a:pt x="772" y="431"/>
                    </a:cubicBezTo>
                    <a:cubicBezTo>
                      <a:pt x="795" y="393"/>
                      <a:pt x="848" y="318"/>
                      <a:pt x="863" y="250"/>
                    </a:cubicBezTo>
                    <a:cubicBezTo>
                      <a:pt x="878" y="182"/>
                      <a:pt x="833" y="46"/>
                      <a:pt x="863" y="23"/>
                    </a:cubicBezTo>
                    <a:cubicBezTo>
                      <a:pt x="893" y="0"/>
                      <a:pt x="1021" y="69"/>
                      <a:pt x="1044" y="114"/>
                    </a:cubicBezTo>
                    <a:cubicBezTo>
                      <a:pt x="1067" y="159"/>
                      <a:pt x="1022" y="242"/>
                      <a:pt x="999" y="295"/>
                    </a:cubicBezTo>
                    <a:cubicBezTo>
                      <a:pt x="976" y="348"/>
                      <a:pt x="916" y="393"/>
                      <a:pt x="908" y="431"/>
                    </a:cubicBezTo>
                    <a:cubicBezTo>
                      <a:pt x="900" y="469"/>
                      <a:pt x="923" y="529"/>
                      <a:pt x="953" y="522"/>
                    </a:cubicBezTo>
                    <a:cubicBezTo>
                      <a:pt x="983" y="515"/>
                      <a:pt x="1066" y="454"/>
                      <a:pt x="1089" y="386"/>
                    </a:cubicBezTo>
                    <a:cubicBezTo>
                      <a:pt x="1112" y="318"/>
                      <a:pt x="1066" y="159"/>
                      <a:pt x="1089" y="114"/>
                    </a:cubicBezTo>
                    <a:cubicBezTo>
                      <a:pt x="1112" y="69"/>
                      <a:pt x="1202" y="77"/>
                      <a:pt x="1225" y="114"/>
                    </a:cubicBezTo>
                    <a:cubicBezTo>
                      <a:pt x="1248" y="151"/>
                      <a:pt x="1232" y="242"/>
                      <a:pt x="1225" y="340"/>
                    </a:cubicBezTo>
                    <a:cubicBezTo>
                      <a:pt x="1218" y="438"/>
                      <a:pt x="1187" y="567"/>
                      <a:pt x="1180" y="703"/>
                    </a:cubicBezTo>
                    <a:cubicBezTo>
                      <a:pt x="1173" y="839"/>
                      <a:pt x="1271" y="1059"/>
                      <a:pt x="1180" y="1157"/>
                    </a:cubicBezTo>
                    <a:cubicBezTo>
                      <a:pt x="1089" y="1255"/>
                      <a:pt x="817" y="1293"/>
                      <a:pt x="636" y="1293"/>
                    </a:cubicBezTo>
                    <a:cubicBezTo>
                      <a:pt x="455" y="1293"/>
                      <a:pt x="182" y="1233"/>
                      <a:pt x="91" y="1157"/>
                    </a:cubicBezTo>
                    <a:cubicBezTo>
                      <a:pt x="0" y="1081"/>
                      <a:pt x="83" y="952"/>
                      <a:pt x="91" y="839"/>
                    </a:cubicBezTo>
                    <a:cubicBezTo>
                      <a:pt x="99" y="726"/>
                      <a:pt x="107" y="567"/>
                      <a:pt x="137" y="476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765" name="Oval 43"/>
              <p:cNvSpPr>
                <a:spLocks noChangeArrowheads="1"/>
              </p:cNvSpPr>
              <p:nvPr/>
            </p:nvSpPr>
            <p:spPr bwMode="auto">
              <a:xfrm>
                <a:off x="4241" y="1525"/>
                <a:ext cx="227" cy="136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808038" y="4437063"/>
            <a:ext cx="73025" cy="3603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89" name="Rectangle 45"/>
          <p:cNvSpPr>
            <a:spLocks noChangeArrowheads="1"/>
          </p:cNvSpPr>
          <p:nvPr/>
        </p:nvSpPr>
        <p:spPr bwMode="auto">
          <a:xfrm>
            <a:off x="1023938" y="4437063"/>
            <a:ext cx="73025" cy="3603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90" name="Rectangle 46"/>
          <p:cNvSpPr>
            <a:spLocks noChangeArrowheads="1"/>
          </p:cNvSpPr>
          <p:nvPr/>
        </p:nvSpPr>
        <p:spPr bwMode="auto">
          <a:xfrm>
            <a:off x="808038" y="3429000"/>
            <a:ext cx="73025" cy="3603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91" name="Rectangle 47"/>
          <p:cNvSpPr>
            <a:spLocks noChangeArrowheads="1"/>
          </p:cNvSpPr>
          <p:nvPr/>
        </p:nvSpPr>
        <p:spPr bwMode="auto">
          <a:xfrm>
            <a:off x="1023938" y="3429000"/>
            <a:ext cx="73025" cy="3603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92" name="Rectangle 48"/>
          <p:cNvSpPr>
            <a:spLocks noChangeArrowheads="1"/>
          </p:cNvSpPr>
          <p:nvPr/>
        </p:nvSpPr>
        <p:spPr bwMode="auto">
          <a:xfrm>
            <a:off x="1023938" y="2420938"/>
            <a:ext cx="73025" cy="3603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27693" name="Rectangle 49"/>
          <p:cNvSpPr>
            <a:spLocks noChangeArrowheads="1"/>
          </p:cNvSpPr>
          <p:nvPr/>
        </p:nvSpPr>
        <p:spPr bwMode="auto">
          <a:xfrm>
            <a:off x="808038" y="2420938"/>
            <a:ext cx="73025" cy="3603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327694" name="Group 50"/>
          <p:cNvGrpSpPr>
            <a:grpSpLocks/>
          </p:cNvGrpSpPr>
          <p:nvPr/>
        </p:nvGrpSpPr>
        <p:grpSpPr bwMode="auto">
          <a:xfrm rot="-3914195">
            <a:off x="3940969" y="3320256"/>
            <a:ext cx="863600" cy="1081088"/>
            <a:chOff x="2608" y="2069"/>
            <a:chExt cx="544" cy="681"/>
          </a:xfrm>
        </p:grpSpPr>
        <p:sp>
          <p:nvSpPr>
            <p:cNvPr id="122931" name="Oval 51"/>
            <p:cNvSpPr>
              <a:spLocks noChangeArrowheads="1"/>
            </p:cNvSpPr>
            <p:nvPr/>
          </p:nvSpPr>
          <p:spPr bwMode="auto">
            <a:xfrm>
              <a:off x="2699" y="2296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27753" name="Oval 52"/>
            <p:cNvSpPr>
              <a:spLocks noChangeArrowheads="1"/>
            </p:cNvSpPr>
            <p:nvPr/>
          </p:nvSpPr>
          <p:spPr bwMode="auto">
            <a:xfrm>
              <a:off x="2835" y="2477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54" name="Oval 53"/>
            <p:cNvSpPr>
              <a:spLocks noChangeArrowheads="1"/>
            </p:cNvSpPr>
            <p:nvPr/>
          </p:nvSpPr>
          <p:spPr bwMode="auto">
            <a:xfrm>
              <a:off x="2744" y="2069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2934" name="Oval 54"/>
            <p:cNvSpPr>
              <a:spLocks noChangeArrowheads="1"/>
            </p:cNvSpPr>
            <p:nvPr/>
          </p:nvSpPr>
          <p:spPr bwMode="auto">
            <a:xfrm>
              <a:off x="2926" y="2658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2935" name="Oval 55"/>
            <p:cNvSpPr>
              <a:spLocks noChangeArrowheads="1"/>
            </p:cNvSpPr>
            <p:nvPr/>
          </p:nvSpPr>
          <p:spPr bwMode="auto">
            <a:xfrm>
              <a:off x="2971" y="2251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2936" name="Oval 56"/>
            <p:cNvSpPr>
              <a:spLocks noChangeArrowheads="1"/>
            </p:cNvSpPr>
            <p:nvPr/>
          </p:nvSpPr>
          <p:spPr bwMode="auto">
            <a:xfrm>
              <a:off x="2744" y="2568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27758" name="Oval 57"/>
            <p:cNvSpPr>
              <a:spLocks noChangeArrowheads="1"/>
            </p:cNvSpPr>
            <p:nvPr/>
          </p:nvSpPr>
          <p:spPr bwMode="auto">
            <a:xfrm>
              <a:off x="3062" y="2432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59" name="Oval 58"/>
            <p:cNvSpPr>
              <a:spLocks noChangeArrowheads="1"/>
            </p:cNvSpPr>
            <p:nvPr/>
          </p:nvSpPr>
          <p:spPr bwMode="auto">
            <a:xfrm>
              <a:off x="2608" y="2205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122939" name="Text Box 59"/>
          <p:cNvSpPr txBox="1">
            <a:spLocks noChangeArrowheads="1"/>
          </p:cNvSpPr>
          <p:nvPr/>
        </p:nvSpPr>
        <p:spPr bwMode="auto">
          <a:xfrm>
            <a:off x="3370263" y="4267200"/>
            <a:ext cx="217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20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rPr>
              <a:t>Micronutriments</a:t>
            </a: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4450" y="3360738"/>
            <a:ext cx="3644900" cy="858837"/>
            <a:chOff x="28" y="2208"/>
            <a:chExt cx="2296" cy="541"/>
          </a:xfrm>
        </p:grpSpPr>
        <p:sp>
          <p:nvSpPr>
            <p:cNvPr id="327743" name="AutoShape 61"/>
            <p:cNvSpPr>
              <a:spLocks noChangeArrowheads="1"/>
            </p:cNvSpPr>
            <p:nvPr/>
          </p:nvSpPr>
          <p:spPr bwMode="auto">
            <a:xfrm>
              <a:off x="113" y="2478"/>
              <a:ext cx="2211" cy="136"/>
            </a:xfrm>
            <a:prstGeom prst="leftArrow">
              <a:avLst>
                <a:gd name="adj1" fmla="val 39704"/>
                <a:gd name="adj2" fmla="val 21224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2942" name="Oval 62"/>
            <p:cNvSpPr>
              <a:spLocks noChangeArrowheads="1"/>
            </p:cNvSpPr>
            <p:nvPr/>
          </p:nvSpPr>
          <p:spPr bwMode="auto">
            <a:xfrm rot="-3914195">
              <a:off x="29" y="2482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27745" name="Oval 63"/>
            <p:cNvSpPr>
              <a:spLocks noChangeArrowheads="1"/>
            </p:cNvSpPr>
            <p:nvPr/>
          </p:nvSpPr>
          <p:spPr bwMode="auto">
            <a:xfrm rot="-3914195">
              <a:off x="249" y="2433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46" name="Oval 64"/>
            <p:cNvSpPr>
              <a:spLocks noChangeArrowheads="1"/>
            </p:cNvSpPr>
            <p:nvPr/>
          </p:nvSpPr>
          <p:spPr bwMode="auto">
            <a:xfrm rot="-3914195">
              <a:off x="68" y="2341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2945" name="Oval 65"/>
            <p:cNvSpPr>
              <a:spLocks noChangeArrowheads="1"/>
            </p:cNvSpPr>
            <p:nvPr/>
          </p:nvSpPr>
          <p:spPr bwMode="auto">
            <a:xfrm rot="-3914195">
              <a:off x="453" y="2426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2946" name="Oval 66"/>
            <p:cNvSpPr>
              <a:spLocks noChangeArrowheads="1"/>
            </p:cNvSpPr>
            <p:nvPr/>
          </p:nvSpPr>
          <p:spPr bwMode="auto">
            <a:xfrm rot="-3914195">
              <a:off x="101" y="2216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2947" name="Oval 67"/>
            <p:cNvSpPr>
              <a:spLocks noChangeArrowheads="1"/>
            </p:cNvSpPr>
            <p:nvPr/>
          </p:nvSpPr>
          <p:spPr bwMode="auto">
            <a:xfrm rot="-3914195">
              <a:off x="295" y="2554"/>
              <a:ext cx="90" cy="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27750" name="Oval 68"/>
            <p:cNvSpPr>
              <a:spLocks noChangeArrowheads="1"/>
            </p:cNvSpPr>
            <p:nvPr/>
          </p:nvSpPr>
          <p:spPr bwMode="auto">
            <a:xfrm rot="-3914195">
              <a:off x="303" y="2208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51" name="Oval 69"/>
            <p:cNvSpPr>
              <a:spLocks noChangeArrowheads="1"/>
            </p:cNvSpPr>
            <p:nvPr/>
          </p:nvSpPr>
          <p:spPr bwMode="auto">
            <a:xfrm rot="-3914195">
              <a:off x="113" y="2659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275D39"/>
                </a:gs>
                <a:gs pos="50000">
                  <a:srgbClr val="54C87B"/>
                </a:gs>
                <a:gs pos="100000">
                  <a:srgbClr val="275D3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5057775" y="3789363"/>
            <a:ext cx="4140200" cy="798512"/>
            <a:chOff x="3186" y="2387"/>
            <a:chExt cx="2608" cy="503"/>
          </a:xfrm>
        </p:grpSpPr>
        <p:sp>
          <p:nvSpPr>
            <p:cNvPr id="327740" name="AutoShape 71"/>
            <p:cNvSpPr>
              <a:spLocks noChangeArrowheads="1"/>
            </p:cNvSpPr>
            <p:nvPr/>
          </p:nvSpPr>
          <p:spPr bwMode="auto">
            <a:xfrm flipH="1" flipV="1">
              <a:off x="3186" y="2432"/>
              <a:ext cx="862" cy="136"/>
            </a:xfrm>
            <a:prstGeom prst="leftArrow">
              <a:avLst>
                <a:gd name="adj1" fmla="val 39704"/>
                <a:gd name="adj2" fmla="val 107545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327741" name="Picture 72" descr="MCj0432538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387"/>
              <a:ext cx="27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2" name="Text Box 73"/>
            <p:cNvSpPr txBox="1">
              <a:spLocks noChangeArrowheads="1"/>
            </p:cNvSpPr>
            <p:nvPr/>
          </p:nvSpPr>
          <p:spPr bwMode="auto">
            <a:xfrm>
              <a:off x="4694" y="2659"/>
              <a:ext cx="11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 i="1">
                  <a:latin typeface="Arial" charset="0"/>
                  <a:ea typeface="MS PGothic" charset="0"/>
                  <a:cs typeface="MS PGothic" charset="0"/>
                </a:rPr>
                <a:t>Malabsorption</a:t>
              </a:r>
            </a:p>
          </p:txBody>
        </p:sp>
      </p:grp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5489575" y="1989138"/>
            <a:ext cx="3654425" cy="1851025"/>
            <a:chOff x="3458" y="1253"/>
            <a:chExt cx="2302" cy="1166"/>
          </a:xfrm>
        </p:grpSpPr>
        <p:pic>
          <p:nvPicPr>
            <p:cNvPr id="327730" name="Picture 75" descr="MCj04039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1253"/>
              <a:ext cx="326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31" name="Group 76"/>
            <p:cNvGrpSpPr>
              <a:grpSpLocks/>
            </p:cNvGrpSpPr>
            <p:nvPr/>
          </p:nvGrpSpPr>
          <p:grpSpPr bwMode="auto">
            <a:xfrm>
              <a:off x="4875" y="1570"/>
              <a:ext cx="414" cy="227"/>
              <a:chOff x="2754" y="1775"/>
              <a:chExt cx="726" cy="408"/>
            </a:xfrm>
          </p:grpSpPr>
          <p:sp>
            <p:nvSpPr>
              <p:cNvPr id="327737" name="AutoShape 7"/>
              <p:cNvSpPr>
                <a:spLocks noChangeArrowheads="1"/>
              </p:cNvSpPr>
              <p:nvPr/>
            </p:nvSpPr>
            <p:spPr bwMode="auto">
              <a:xfrm rot="-1721776">
                <a:off x="3117" y="1775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738" name="AutoShape 7"/>
              <p:cNvSpPr>
                <a:spLocks noChangeArrowheads="1"/>
              </p:cNvSpPr>
              <p:nvPr/>
            </p:nvSpPr>
            <p:spPr bwMode="auto">
              <a:xfrm rot="-1721776">
                <a:off x="3117" y="2048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739" name="AutoShape 7"/>
              <p:cNvSpPr>
                <a:spLocks noChangeArrowheads="1"/>
              </p:cNvSpPr>
              <p:nvPr/>
            </p:nvSpPr>
            <p:spPr bwMode="auto">
              <a:xfrm rot="1508825">
                <a:off x="2754" y="1957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pic>
          <p:nvPicPr>
            <p:cNvPr id="327732" name="Picture 80" descr="MCj0424478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" y="1661"/>
              <a:ext cx="25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3" name="AutoShape 81"/>
            <p:cNvSpPr>
              <a:spLocks noChangeArrowheads="1"/>
            </p:cNvSpPr>
            <p:nvPr/>
          </p:nvSpPr>
          <p:spPr bwMode="auto">
            <a:xfrm>
              <a:off x="5239" y="1344"/>
              <a:ext cx="318" cy="317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34" name="AutoShape 82"/>
            <p:cNvSpPr>
              <a:spLocks noChangeArrowheads="1"/>
            </p:cNvSpPr>
            <p:nvPr/>
          </p:nvSpPr>
          <p:spPr bwMode="auto">
            <a:xfrm>
              <a:off x="5442" y="1389"/>
              <a:ext cx="318" cy="317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35" name="AutoShape 83"/>
            <p:cNvSpPr>
              <a:spLocks noChangeArrowheads="1"/>
            </p:cNvSpPr>
            <p:nvPr/>
          </p:nvSpPr>
          <p:spPr bwMode="auto">
            <a:xfrm flipH="1">
              <a:off x="3458" y="1570"/>
              <a:ext cx="1588" cy="136"/>
            </a:xfrm>
            <a:prstGeom prst="leftArrow">
              <a:avLst>
                <a:gd name="adj1" fmla="val 39704"/>
                <a:gd name="adj2" fmla="val 19812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36" name="Text Box 84"/>
            <p:cNvSpPr txBox="1">
              <a:spLocks noChangeArrowheads="1"/>
            </p:cNvSpPr>
            <p:nvPr/>
          </p:nvSpPr>
          <p:spPr bwMode="auto">
            <a:xfrm>
              <a:off x="4785" y="1842"/>
              <a:ext cx="97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 i="1">
                  <a:latin typeface="Arial" charset="0"/>
                  <a:ea typeface="MS PGothic" charset="0"/>
                  <a:cs typeface="MS PGothic" charset="0"/>
                </a:rPr>
                <a:t>Infection</a:t>
              </a:r>
            </a:p>
            <a:p>
              <a:pPr eaLnBrk="1" hangingPunct="1"/>
              <a:r>
                <a:rPr lang="fr-FR" sz="1800" b="1" i="1">
                  <a:latin typeface="Arial" charset="0"/>
                  <a:ea typeface="MS PGothic" charset="0"/>
                  <a:cs typeface="MS PGothic" charset="0"/>
                </a:rPr>
                <a:t>Allergie</a:t>
              </a:r>
            </a:p>
            <a:p>
              <a:pPr eaLnBrk="1" hangingPunct="1"/>
              <a:r>
                <a:rPr lang="fr-FR" sz="1800" b="1" i="1">
                  <a:latin typeface="Arial" charset="0"/>
                  <a:ea typeface="MS PGothic" charset="0"/>
                  <a:cs typeface="MS PGothic" charset="0"/>
                </a:rPr>
                <a:t>Encrassage</a:t>
              </a:r>
              <a:r>
                <a:rPr lang="fr-FR" sz="1800" b="1" i="1">
                  <a:solidFill>
                    <a:srgbClr val="660066"/>
                  </a:solidFill>
                  <a:latin typeface="Arial" charset="0"/>
                  <a:ea typeface="MS PGothic" charset="0"/>
                  <a:cs typeface="MS PGothic" charset="0"/>
                </a:rPr>
                <a:t> </a:t>
              </a:r>
            </a:p>
          </p:txBody>
        </p: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4572000" y="4508500"/>
            <a:ext cx="3600450" cy="1744663"/>
            <a:chOff x="2880" y="2840"/>
            <a:chExt cx="2268" cy="1099"/>
          </a:xfrm>
        </p:grpSpPr>
        <p:grpSp>
          <p:nvGrpSpPr>
            <p:cNvPr id="327726" name="Group 86"/>
            <p:cNvGrpSpPr>
              <a:grpSpLocks/>
            </p:cNvGrpSpPr>
            <p:nvPr/>
          </p:nvGrpSpPr>
          <p:grpSpPr bwMode="auto">
            <a:xfrm>
              <a:off x="2880" y="2840"/>
              <a:ext cx="1376" cy="640"/>
              <a:chOff x="2880" y="2840"/>
              <a:chExt cx="1376" cy="640"/>
            </a:xfrm>
          </p:grpSpPr>
          <p:sp>
            <p:nvSpPr>
              <p:cNvPr id="327728" name="AutoShape 87"/>
              <p:cNvSpPr>
                <a:spLocks noChangeArrowheads="1"/>
              </p:cNvSpPr>
              <p:nvPr/>
            </p:nvSpPr>
            <p:spPr bwMode="auto">
              <a:xfrm rot="-2897179">
                <a:off x="3842" y="2967"/>
                <a:ext cx="541" cy="287"/>
              </a:xfrm>
              <a:prstGeom prst="lightningBol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BE">
                  <a:latin typeface="Verdana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2968" name="Text Box 88"/>
              <p:cNvSpPr txBox="1">
                <a:spLocks noChangeArrowheads="1"/>
              </p:cNvSpPr>
              <p:nvPr/>
            </p:nvSpPr>
            <p:spPr bwMode="auto">
              <a:xfrm>
                <a:off x="2880" y="3249"/>
                <a:ext cx="12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fr-FR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MS PGothic" charset="0"/>
                    <a:cs typeface="MS PGothic" charset="0"/>
                  </a:rPr>
                  <a:t>INFLAMMATION</a:t>
                </a:r>
              </a:p>
            </p:txBody>
          </p:sp>
        </p:grpSp>
        <p:sp>
          <p:nvSpPr>
            <p:cNvPr id="327727" name="AutoShape 89"/>
            <p:cNvSpPr>
              <a:spLocks noChangeArrowheads="1"/>
            </p:cNvSpPr>
            <p:nvPr/>
          </p:nvSpPr>
          <p:spPr bwMode="auto">
            <a:xfrm rot="5229633">
              <a:off x="4188" y="2978"/>
              <a:ext cx="468" cy="1453"/>
            </a:xfrm>
            <a:prstGeom prst="curvedLeftArrow">
              <a:avLst>
                <a:gd name="adj1" fmla="val 18930"/>
                <a:gd name="adj2" fmla="val 81024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27700" name="Text Box 90"/>
          <p:cNvSpPr txBox="1">
            <a:spLocks noChangeArrowheads="1"/>
          </p:cNvSpPr>
          <p:nvPr/>
        </p:nvSpPr>
        <p:spPr bwMode="auto">
          <a:xfrm>
            <a:off x="323850" y="1123950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i="1">
                <a:latin typeface="Arial" charset="0"/>
                <a:ea typeface="MS PGothic" charset="0"/>
                <a:cs typeface="MS PGothic" charset="0"/>
              </a:rPr>
              <a:t>Muqueuse saine </a:t>
            </a:r>
          </a:p>
        </p:txBody>
      </p:sp>
      <p:grpSp>
        <p:nvGrpSpPr>
          <p:cNvPr id="20" name="Group 91"/>
          <p:cNvGrpSpPr>
            <a:grpSpLocks/>
          </p:cNvGrpSpPr>
          <p:nvPr/>
        </p:nvGrpSpPr>
        <p:grpSpPr bwMode="auto">
          <a:xfrm>
            <a:off x="971550" y="2349500"/>
            <a:ext cx="2933700" cy="428625"/>
            <a:chOff x="612" y="1480"/>
            <a:chExt cx="1848" cy="270"/>
          </a:xfrm>
        </p:grpSpPr>
        <p:sp>
          <p:nvSpPr>
            <p:cNvPr id="327724" name="AutoShape 92"/>
            <p:cNvSpPr>
              <a:spLocks noChangeArrowheads="1"/>
            </p:cNvSpPr>
            <p:nvPr/>
          </p:nvSpPr>
          <p:spPr bwMode="auto">
            <a:xfrm>
              <a:off x="1005" y="1572"/>
              <a:ext cx="1455" cy="138"/>
            </a:xfrm>
            <a:prstGeom prst="leftArrow">
              <a:avLst>
                <a:gd name="adj1" fmla="val 39704"/>
                <a:gd name="adj2" fmla="val 17889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327725" name="Picture 93" descr="MCj0432538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27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94"/>
          <p:cNvGrpSpPr>
            <a:grpSpLocks/>
          </p:cNvGrpSpPr>
          <p:nvPr/>
        </p:nvGrpSpPr>
        <p:grpSpPr bwMode="auto">
          <a:xfrm>
            <a:off x="3476625" y="1479550"/>
            <a:ext cx="2319338" cy="1804988"/>
            <a:chOff x="2190" y="932"/>
            <a:chExt cx="1461" cy="1137"/>
          </a:xfrm>
        </p:grpSpPr>
        <p:pic>
          <p:nvPicPr>
            <p:cNvPr id="327708" name="Picture 95" descr="MCj0403923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706"/>
              <a:ext cx="326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09" name="Group 96"/>
            <p:cNvGrpSpPr>
              <a:grpSpLocks/>
            </p:cNvGrpSpPr>
            <p:nvPr/>
          </p:nvGrpSpPr>
          <p:grpSpPr bwMode="auto">
            <a:xfrm>
              <a:off x="2636" y="1706"/>
              <a:ext cx="414" cy="227"/>
              <a:chOff x="2754" y="1775"/>
              <a:chExt cx="726" cy="408"/>
            </a:xfrm>
          </p:grpSpPr>
          <p:sp>
            <p:nvSpPr>
              <p:cNvPr id="327721" name="AutoShape 7"/>
              <p:cNvSpPr>
                <a:spLocks noChangeArrowheads="1"/>
              </p:cNvSpPr>
              <p:nvPr/>
            </p:nvSpPr>
            <p:spPr bwMode="auto">
              <a:xfrm rot="-1721776">
                <a:off x="3117" y="1775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722" name="AutoShape 7"/>
              <p:cNvSpPr>
                <a:spLocks noChangeArrowheads="1"/>
              </p:cNvSpPr>
              <p:nvPr/>
            </p:nvSpPr>
            <p:spPr bwMode="auto">
              <a:xfrm rot="-1721776">
                <a:off x="3117" y="2048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723" name="AutoShape 7"/>
              <p:cNvSpPr>
                <a:spLocks noChangeArrowheads="1"/>
              </p:cNvSpPr>
              <p:nvPr/>
            </p:nvSpPr>
            <p:spPr bwMode="auto">
              <a:xfrm rot="1508825">
                <a:off x="2754" y="1957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22980" name="Text Box 100"/>
            <p:cNvSpPr txBox="1">
              <a:spLocks noChangeArrowheads="1"/>
            </p:cNvSpPr>
            <p:nvPr/>
          </p:nvSpPr>
          <p:spPr bwMode="auto">
            <a:xfrm>
              <a:off x="2190" y="935"/>
              <a:ext cx="69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1600" b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Virus </a:t>
              </a:r>
            </a:p>
            <a:p>
              <a:pPr algn="ctr">
                <a:defRPr/>
              </a:pPr>
              <a:r>
                <a:rPr lang="fr-FR" sz="1600" b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Bactéries</a:t>
              </a:r>
            </a:p>
            <a:p>
              <a:pPr algn="ctr">
                <a:defRPr/>
              </a:pPr>
              <a:endParaRPr lang="fr-FR" sz="1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charset="0"/>
                <a:cs typeface="MS PGothic" charset="0"/>
              </a:endParaRPr>
            </a:p>
          </p:txBody>
        </p:sp>
        <p:pic>
          <p:nvPicPr>
            <p:cNvPr id="327711" name="Picture 101" descr="MCj0424478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1389"/>
              <a:ext cx="25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12" name="Group 102"/>
            <p:cNvGrpSpPr>
              <a:grpSpLocks/>
            </p:cNvGrpSpPr>
            <p:nvPr/>
          </p:nvGrpSpPr>
          <p:grpSpPr bwMode="auto">
            <a:xfrm>
              <a:off x="2772" y="1842"/>
              <a:ext cx="414" cy="227"/>
              <a:chOff x="2754" y="1775"/>
              <a:chExt cx="726" cy="408"/>
            </a:xfrm>
          </p:grpSpPr>
          <p:sp>
            <p:nvSpPr>
              <p:cNvPr id="327718" name="AutoShape 7"/>
              <p:cNvSpPr>
                <a:spLocks noChangeArrowheads="1"/>
              </p:cNvSpPr>
              <p:nvPr/>
            </p:nvSpPr>
            <p:spPr bwMode="auto">
              <a:xfrm rot="-1721776">
                <a:off x="3117" y="1775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719" name="AutoShape 7"/>
              <p:cNvSpPr>
                <a:spLocks noChangeArrowheads="1"/>
              </p:cNvSpPr>
              <p:nvPr/>
            </p:nvSpPr>
            <p:spPr bwMode="auto">
              <a:xfrm rot="-1721776">
                <a:off x="3117" y="2048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720" name="AutoShape 7"/>
              <p:cNvSpPr>
                <a:spLocks noChangeArrowheads="1"/>
              </p:cNvSpPr>
              <p:nvPr/>
            </p:nvSpPr>
            <p:spPr bwMode="auto">
              <a:xfrm rot="1508825">
                <a:off x="2754" y="1957"/>
                <a:ext cx="363" cy="135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CC"/>
                  </a:gs>
                  <a:gs pos="50000">
                    <a:srgbClr val="FFE8C6"/>
                  </a:gs>
                  <a:gs pos="100000">
                    <a:srgbClr val="FF99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327713" name="AutoShape 106"/>
            <p:cNvSpPr>
              <a:spLocks noChangeArrowheads="1"/>
            </p:cNvSpPr>
            <p:nvPr/>
          </p:nvSpPr>
          <p:spPr bwMode="auto">
            <a:xfrm>
              <a:off x="2732" y="1343"/>
              <a:ext cx="318" cy="317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327714" name="Picture 107" descr="MCj0424478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1570"/>
              <a:ext cx="25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15" name="Picture 108" descr="MCj0424478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570"/>
              <a:ext cx="25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16" name="AutoShape 109"/>
            <p:cNvSpPr>
              <a:spLocks noChangeArrowheads="1"/>
            </p:cNvSpPr>
            <p:nvPr/>
          </p:nvSpPr>
          <p:spPr bwMode="auto">
            <a:xfrm>
              <a:off x="2562" y="1389"/>
              <a:ext cx="318" cy="317"/>
            </a:xfrm>
            <a:prstGeom prst="sun">
              <a:avLst>
                <a:gd name="adj" fmla="val 25000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2990" name="Text Box 110"/>
            <p:cNvSpPr txBox="1">
              <a:spLocks noChangeArrowheads="1"/>
            </p:cNvSpPr>
            <p:nvPr/>
          </p:nvSpPr>
          <p:spPr bwMode="auto">
            <a:xfrm>
              <a:off x="2881" y="932"/>
              <a:ext cx="7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defRPr/>
              </a:pPr>
              <a:r>
                <a:rPr lang="fr-FR" sz="1600" b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Allergènes</a:t>
              </a:r>
            </a:p>
            <a:p>
              <a:pPr algn="ctr">
                <a:defRPr/>
              </a:pPr>
              <a:r>
                <a:rPr lang="fr-FR" sz="1600" b="1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charset="0"/>
                  <a:cs typeface="MS PGothic" charset="0"/>
                </a:rPr>
                <a:t>Toxiques</a:t>
              </a:r>
            </a:p>
          </p:txBody>
        </p:sp>
      </p:grpSp>
      <p:grpSp>
        <p:nvGrpSpPr>
          <p:cNvPr id="24" name="Group 111"/>
          <p:cNvGrpSpPr>
            <a:grpSpLocks/>
          </p:cNvGrpSpPr>
          <p:nvPr/>
        </p:nvGrpSpPr>
        <p:grpSpPr bwMode="auto">
          <a:xfrm>
            <a:off x="250825" y="5734050"/>
            <a:ext cx="6186488" cy="1058863"/>
            <a:chOff x="158" y="3612"/>
            <a:chExt cx="3897" cy="667"/>
          </a:xfrm>
        </p:grpSpPr>
        <p:sp>
          <p:nvSpPr>
            <p:cNvPr id="327704" name="AutoShape 112"/>
            <p:cNvSpPr>
              <a:spLocks noChangeArrowheads="1"/>
            </p:cNvSpPr>
            <p:nvPr/>
          </p:nvSpPr>
          <p:spPr bwMode="auto">
            <a:xfrm>
              <a:off x="158" y="3612"/>
              <a:ext cx="3720" cy="227"/>
            </a:xfrm>
            <a:prstGeom prst="rightArrow">
              <a:avLst>
                <a:gd name="adj1" fmla="val 42537"/>
                <a:gd name="adj2" fmla="val 177154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>
                <a:latin typeface="Verdana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05" name="Text Box 113"/>
            <p:cNvSpPr txBox="1">
              <a:spLocks noChangeArrowheads="1"/>
            </p:cNvSpPr>
            <p:nvPr/>
          </p:nvSpPr>
          <p:spPr bwMode="auto">
            <a:xfrm>
              <a:off x="158" y="3775"/>
              <a:ext cx="135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>
                  <a:latin typeface="Arial" charset="0"/>
                  <a:ea typeface="MS PGothic" charset="0"/>
                  <a:cs typeface="MS PGothic" charset="0"/>
                </a:rPr>
                <a:t>Anti-inflammatoires</a:t>
              </a:r>
            </a:p>
            <a:p>
              <a:pPr eaLnBrk="1" hangingPunct="1"/>
              <a:r>
                <a:rPr lang="fr-FR" sz="1400">
                  <a:latin typeface="Arial" charset="0"/>
                  <a:ea typeface="MS PGothic" charset="0"/>
                  <a:cs typeface="MS PGothic" charset="0"/>
                </a:rPr>
                <a:t>Antibiotiques, anti-acides</a:t>
              </a:r>
            </a:p>
            <a:p>
              <a:pPr eaLnBrk="1" hangingPunct="1"/>
              <a:endParaRPr lang="fr-FR" sz="14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06" name="Text Box 114"/>
            <p:cNvSpPr txBox="1">
              <a:spLocks noChangeArrowheads="1"/>
            </p:cNvSpPr>
            <p:nvPr/>
          </p:nvSpPr>
          <p:spPr bwMode="auto">
            <a:xfrm>
              <a:off x="1474" y="3780"/>
              <a:ext cx="9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>
                  <a:latin typeface="Arial" charset="0"/>
                  <a:ea typeface="MS PGothic" charset="0"/>
                  <a:cs typeface="MS PGothic" charset="0"/>
                </a:rPr>
                <a:t>Anxiolytiques</a:t>
              </a:r>
            </a:p>
            <a:p>
              <a:pPr eaLnBrk="1" hangingPunct="1"/>
              <a:r>
                <a:rPr lang="fr-FR" sz="1400">
                  <a:latin typeface="Arial" charset="0"/>
                  <a:ea typeface="MS PGothic" charset="0"/>
                  <a:cs typeface="MS PGothic" charset="0"/>
                </a:rPr>
                <a:t>Anti-dépresseurs</a:t>
              </a:r>
            </a:p>
            <a:p>
              <a:pPr eaLnBrk="1" hangingPunct="1"/>
              <a:endParaRPr lang="fr-FR" sz="1800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7707" name="Text Box 115"/>
            <p:cNvSpPr txBox="1">
              <a:spLocks noChangeArrowheads="1"/>
            </p:cNvSpPr>
            <p:nvPr/>
          </p:nvSpPr>
          <p:spPr bwMode="auto">
            <a:xfrm>
              <a:off x="2629" y="3780"/>
              <a:ext cx="1426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>
                  <a:latin typeface="Arial" charset="0"/>
                  <a:ea typeface="MS PGothic" charset="0"/>
                  <a:cs typeface="MS PGothic" charset="0"/>
                </a:rPr>
                <a:t>Stress</a:t>
              </a:r>
            </a:p>
            <a:p>
              <a:pPr eaLnBrk="1" hangingPunct="1"/>
              <a:r>
                <a:rPr lang="fr-FR" sz="1400">
                  <a:latin typeface="Arial" charset="0"/>
                  <a:ea typeface="MS PGothic" charset="0"/>
                  <a:cs typeface="MS PGothic" charset="0"/>
                </a:rPr>
                <a:t>Alimentation déséquilibrée</a:t>
              </a:r>
            </a:p>
            <a:p>
              <a:pPr eaLnBrk="1" hangingPunct="1"/>
              <a:endParaRPr lang="fr-FR" sz="1800"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488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1-04 à 11.2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1" y="0"/>
            <a:ext cx="605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1853"/>
            <a:ext cx="8959163" cy="53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2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825"/>
            <a:ext cx="897655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6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4" y="795867"/>
            <a:ext cx="6536267" cy="443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691" y="16934"/>
            <a:ext cx="2297309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vanvlodorp-nutrition.be/wp-content/uploads/2016/12/inflobesit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8" y="347901"/>
            <a:ext cx="8437270" cy="6192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2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5940425" y="1125538"/>
            <a:ext cx="2057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Tryptophane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6096000" y="2819400"/>
            <a:ext cx="2057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5-OHTryptophane</a:t>
            </a: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6011863" y="4437063"/>
            <a:ext cx="2057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Sérotonine</a:t>
            </a:r>
          </a:p>
          <a:p>
            <a:pPr algn="ctr"/>
            <a:r>
              <a:rPr lang="fr-FR">
                <a:latin typeface="Comic Sans MS" charset="0"/>
              </a:rPr>
              <a:t>= 5 OH tryptamine </a:t>
            </a:r>
          </a:p>
        </p:txBody>
      </p:sp>
      <p:sp>
        <p:nvSpPr>
          <p:cNvPr id="106500" name="AutoShape 5"/>
          <p:cNvSpPr>
            <a:spLocks noChangeArrowheads="1"/>
          </p:cNvSpPr>
          <p:nvPr/>
        </p:nvSpPr>
        <p:spPr bwMode="auto">
          <a:xfrm>
            <a:off x="6934200" y="1905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6501" name="AutoShape 6"/>
          <p:cNvSpPr>
            <a:spLocks noChangeArrowheads="1"/>
          </p:cNvSpPr>
          <p:nvPr/>
        </p:nvSpPr>
        <p:spPr bwMode="auto">
          <a:xfrm>
            <a:off x="6858000" y="36576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6502" name="Text Box 7"/>
          <p:cNvSpPr txBox="1">
            <a:spLocks noChangeArrowheads="1"/>
          </p:cNvSpPr>
          <p:nvPr/>
        </p:nvSpPr>
        <p:spPr bwMode="auto">
          <a:xfrm>
            <a:off x="7235825" y="1844675"/>
            <a:ext cx="134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600" dirty="0">
                <a:latin typeface="Comic Sans MS" charset="0"/>
              </a:rPr>
              <a:t>B</a:t>
            </a:r>
            <a:r>
              <a:rPr lang="fr-FR" sz="1600" baseline="-25000" dirty="0">
                <a:latin typeface="Comic Sans MS" charset="0"/>
              </a:rPr>
              <a:t>2</a:t>
            </a:r>
            <a:r>
              <a:rPr lang="fr-FR" sz="1600" dirty="0">
                <a:latin typeface="Comic Sans MS" charset="0"/>
              </a:rPr>
              <a:t>,B</a:t>
            </a:r>
            <a:r>
              <a:rPr lang="fr-FR" sz="1600" baseline="-25000" dirty="0">
                <a:latin typeface="Comic Sans MS" charset="0"/>
              </a:rPr>
              <a:t>3</a:t>
            </a:r>
            <a:r>
              <a:rPr lang="fr-FR" sz="1600" dirty="0">
                <a:latin typeface="Comic Sans MS" charset="0"/>
              </a:rPr>
              <a:t>, fer </a:t>
            </a:r>
          </a:p>
          <a:p>
            <a:pPr algn="ctr" eaLnBrk="1" hangingPunct="1"/>
            <a:r>
              <a:rPr lang="fr-FR" sz="1200" dirty="0">
                <a:latin typeface="Comic Sans MS" charset="0"/>
              </a:rPr>
              <a:t>=</a:t>
            </a:r>
            <a:r>
              <a:rPr lang="fr-FR" sz="1200" b="1" dirty="0">
                <a:latin typeface="Comic Sans MS" charset="0"/>
              </a:rPr>
              <a:t>hydroxylation</a:t>
            </a:r>
            <a:endParaRPr lang="fr-FR" sz="1200" b="1" baseline="-25000" dirty="0">
              <a:latin typeface="Comic Sans MS" charset="0"/>
            </a:endParaRPr>
          </a:p>
        </p:txBody>
      </p:sp>
      <p:sp>
        <p:nvSpPr>
          <p:cNvPr id="106503" name="Text Box 8"/>
          <p:cNvSpPr txBox="1">
            <a:spLocks noChangeArrowheads="1"/>
          </p:cNvSpPr>
          <p:nvPr/>
        </p:nvSpPr>
        <p:spPr bwMode="auto">
          <a:xfrm>
            <a:off x="5294313" y="1833563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 b="1">
                <a:solidFill>
                  <a:schemeClr val="hlink"/>
                </a:solidFill>
                <a:latin typeface="Comic Sans MS" charset="0"/>
              </a:rPr>
              <a:t>Tétrabioptérine</a:t>
            </a:r>
            <a:r>
              <a:rPr lang="fr-FR" sz="1200">
                <a:latin typeface="Comic Sans MS" charset="0"/>
              </a:rPr>
              <a:t> </a:t>
            </a:r>
          </a:p>
          <a:p>
            <a:pPr algn="ctr" eaLnBrk="1" hangingPunct="1"/>
            <a:r>
              <a:rPr lang="fr-FR" sz="1200">
                <a:latin typeface="Comic Sans MS" charset="0"/>
              </a:rPr>
              <a:t>besoin de B</a:t>
            </a:r>
            <a:r>
              <a:rPr lang="fr-FR" sz="1200" baseline="-25000">
                <a:latin typeface="Comic Sans MS" charset="0"/>
              </a:rPr>
              <a:t>9</a:t>
            </a:r>
            <a:r>
              <a:rPr lang="fr-FR" sz="1200">
                <a:latin typeface="Comic Sans MS" charset="0"/>
              </a:rPr>
              <a:t>,B</a:t>
            </a:r>
            <a:r>
              <a:rPr lang="fr-FR" sz="1200" baseline="-25000">
                <a:latin typeface="Comic Sans MS" charset="0"/>
              </a:rPr>
              <a:t>12</a:t>
            </a:r>
          </a:p>
        </p:txBody>
      </p:sp>
      <p:sp>
        <p:nvSpPr>
          <p:cNvPr id="106504" name="Text Box 9"/>
          <p:cNvSpPr txBox="1">
            <a:spLocks noChangeArrowheads="1"/>
          </p:cNvSpPr>
          <p:nvPr/>
        </p:nvSpPr>
        <p:spPr bwMode="auto">
          <a:xfrm>
            <a:off x="6934200" y="350043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600">
                <a:latin typeface="Comic Sans MS" charset="0"/>
              </a:rPr>
              <a:t>B</a:t>
            </a:r>
            <a:r>
              <a:rPr lang="fr-FR" sz="1600" baseline="-25000">
                <a:latin typeface="Comic Sans MS" charset="0"/>
              </a:rPr>
              <a:t>6</a:t>
            </a:r>
            <a:r>
              <a:rPr lang="fr-FR" sz="1600">
                <a:latin typeface="Comic Sans MS" charset="0"/>
              </a:rPr>
              <a:t>, Mg, zinc</a:t>
            </a:r>
            <a:r>
              <a:rPr lang="fr-FR" sz="1200">
                <a:latin typeface="Comic Sans MS" charset="0"/>
              </a:rPr>
              <a:t>  =</a:t>
            </a:r>
            <a:r>
              <a:rPr lang="fr-FR" sz="1200" b="1">
                <a:latin typeface="Comic Sans MS" charset="0"/>
              </a:rPr>
              <a:t>décarboxylation</a:t>
            </a:r>
          </a:p>
        </p:txBody>
      </p:sp>
      <p:sp>
        <p:nvSpPr>
          <p:cNvPr id="106505" name="Line 10"/>
          <p:cNvSpPr>
            <a:spLocks noChangeShapeType="1"/>
          </p:cNvSpPr>
          <p:nvPr/>
        </p:nvSpPr>
        <p:spPr bwMode="auto">
          <a:xfrm>
            <a:off x="4648200" y="1143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6" name="Line 11"/>
          <p:cNvSpPr>
            <a:spLocks noChangeShapeType="1"/>
          </p:cNvSpPr>
          <p:nvPr/>
        </p:nvSpPr>
        <p:spPr bwMode="auto">
          <a:xfrm>
            <a:off x="4648200" y="4114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7" name="Line 12"/>
          <p:cNvSpPr>
            <a:spLocks noChangeShapeType="1"/>
          </p:cNvSpPr>
          <p:nvPr/>
        </p:nvSpPr>
        <p:spPr bwMode="auto">
          <a:xfrm>
            <a:off x="4648200" y="5257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24" name="AutoShape 13"/>
          <p:cNvSpPr>
            <a:spLocks noChangeArrowheads="1"/>
          </p:cNvSpPr>
          <p:nvPr/>
        </p:nvSpPr>
        <p:spPr bwMode="auto">
          <a:xfrm rot="-1667464">
            <a:off x="3635375" y="3068638"/>
            <a:ext cx="1649413" cy="381000"/>
          </a:xfrm>
          <a:prstGeom prst="rightArrow">
            <a:avLst>
              <a:gd name="adj1" fmla="val 50000"/>
              <a:gd name="adj2" fmla="val 1082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1400">
              <a:solidFill>
                <a:schemeClr val="bg2"/>
              </a:solidFill>
              <a:latin typeface="Comic Sans MS" charset="0"/>
            </a:endParaRPr>
          </a:p>
        </p:txBody>
      </p:sp>
      <p:sp>
        <p:nvSpPr>
          <p:cNvPr id="106509" name="Rectangle 14"/>
          <p:cNvSpPr>
            <a:spLocks noChangeArrowheads="1"/>
          </p:cNvSpPr>
          <p:nvPr/>
        </p:nvSpPr>
        <p:spPr bwMode="auto">
          <a:xfrm>
            <a:off x="1600200" y="1143000"/>
            <a:ext cx="1905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 sz="1400">
                <a:latin typeface="Comic Sans MS" charset="0"/>
              </a:rPr>
              <a:t>Protéines</a:t>
            </a:r>
          </a:p>
          <a:p>
            <a:pPr algn="ctr"/>
            <a:r>
              <a:rPr lang="fr-FR" sz="1400">
                <a:latin typeface="Comic Sans MS" charset="0"/>
              </a:rPr>
              <a:t>Gibier </a:t>
            </a:r>
          </a:p>
          <a:p>
            <a:pPr algn="ctr"/>
            <a:r>
              <a:rPr lang="fr-FR" sz="1400">
                <a:latin typeface="Comic Sans MS" charset="0"/>
              </a:rPr>
              <a:t>=</a:t>
            </a:r>
          </a:p>
          <a:p>
            <a:pPr algn="ctr"/>
            <a:r>
              <a:rPr lang="fr-FR" sz="1400">
                <a:latin typeface="Comic Sans MS" charset="0"/>
              </a:rPr>
              <a:t>Viande</a:t>
            </a:r>
          </a:p>
          <a:p>
            <a:pPr algn="ctr"/>
            <a:r>
              <a:rPr lang="fr-FR" sz="1400">
                <a:latin typeface="Comic Sans MS" charset="0"/>
              </a:rPr>
              <a:t>Poisson </a:t>
            </a:r>
          </a:p>
          <a:p>
            <a:pPr algn="ctr"/>
            <a:r>
              <a:rPr lang="fr-FR" sz="1400">
                <a:latin typeface="Comic Sans MS" charset="0"/>
              </a:rPr>
              <a:t>Œuf</a:t>
            </a:r>
          </a:p>
          <a:p>
            <a:pPr algn="ctr"/>
            <a:r>
              <a:rPr lang="fr-FR" sz="1400">
                <a:latin typeface="Comic Sans MS" charset="0"/>
              </a:rPr>
              <a:t>Noisette</a:t>
            </a:r>
          </a:p>
          <a:p>
            <a:pPr algn="ctr"/>
            <a:r>
              <a:rPr lang="fr-FR" sz="1400">
                <a:latin typeface="Comic Sans MS" charset="0"/>
              </a:rPr>
              <a:t>Amande</a:t>
            </a:r>
          </a:p>
        </p:txBody>
      </p:sp>
      <p:sp>
        <p:nvSpPr>
          <p:cNvPr id="106510" name="Rectangle 15"/>
          <p:cNvSpPr>
            <a:spLocks noChangeArrowheads="1"/>
          </p:cNvSpPr>
          <p:nvPr/>
        </p:nvSpPr>
        <p:spPr bwMode="auto">
          <a:xfrm>
            <a:off x="1692275" y="6021388"/>
            <a:ext cx="1905000" cy="457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Muscle</a:t>
            </a:r>
          </a:p>
        </p:txBody>
      </p:sp>
      <p:sp>
        <p:nvSpPr>
          <p:cNvPr id="106511" name="Rectangle 16"/>
          <p:cNvSpPr>
            <a:spLocks noChangeArrowheads="1"/>
          </p:cNvSpPr>
          <p:nvPr/>
        </p:nvSpPr>
        <p:spPr bwMode="auto">
          <a:xfrm>
            <a:off x="1619250" y="3429000"/>
            <a:ext cx="1905000" cy="45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Tryptophane</a:t>
            </a:r>
          </a:p>
        </p:txBody>
      </p:sp>
      <p:sp>
        <p:nvSpPr>
          <p:cNvPr id="106512" name="Rectangle 17"/>
          <p:cNvSpPr>
            <a:spLocks noChangeArrowheads="1"/>
          </p:cNvSpPr>
          <p:nvPr/>
        </p:nvSpPr>
        <p:spPr bwMode="auto">
          <a:xfrm>
            <a:off x="1619250" y="4221163"/>
            <a:ext cx="2133600" cy="457200"/>
          </a:xfrm>
          <a:prstGeom prst="rect">
            <a:avLst/>
          </a:prstGeom>
          <a:noFill/>
          <a:ln w="28575">
            <a:solidFill>
              <a:srgbClr val="BF07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Phe, tyr, val, leu, ile</a:t>
            </a:r>
          </a:p>
        </p:txBody>
      </p:sp>
      <p:sp>
        <p:nvSpPr>
          <p:cNvPr id="106513" name="Line 18"/>
          <p:cNvSpPr>
            <a:spLocks noChangeShapeType="1"/>
          </p:cNvSpPr>
          <p:nvPr/>
        </p:nvSpPr>
        <p:spPr bwMode="auto">
          <a:xfrm>
            <a:off x="1143000" y="4038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1187450" y="4941888"/>
            <a:ext cx="1049338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>
                <a:latin typeface="Comic Sans MS" charset="0"/>
              </a:rPr>
              <a:t>Insuline  </a:t>
            </a:r>
          </a:p>
        </p:txBody>
      </p:sp>
      <p:sp>
        <p:nvSpPr>
          <p:cNvPr id="106515" name="AutoShape 20"/>
          <p:cNvSpPr>
            <a:spLocks noChangeArrowheads="1"/>
          </p:cNvSpPr>
          <p:nvPr/>
        </p:nvSpPr>
        <p:spPr bwMode="auto">
          <a:xfrm>
            <a:off x="2514600" y="48006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6516" name="AutoShape 21"/>
          <p:cNvSpPr>
            <a:spLocks noChangeArrowheads="1"/>
          </p:cNvSpPr>
          <p:nvPr/>
        </p:nvSpPr>
        <p:spPr bwMode="auto">
          <a:xfrm>
            <a:off x="2362200" y="29718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6517" name="Rectangle 22"/>
          <p:cNvSpPr>
            <a:spLocks noChangeArrowheads="1"/>
          </p:cNvSpPr>
          <p:nvPr/>
        </p:nvSpPr>
        <p:spPr bwMode="auto">
          <a:xfrm>
            <a:off x="5219700" y="5157788"/>
            <a:ext cx="312420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>
                <a:latin typeface="Comic Sans MS" charset="0"/>
              </a:rPr>
              <a:t>Stimule la satiété pour </a:t>
            </a:r>
          </a:p>
          <a:p>
            <a:pPr algn="ctr"/>
            <a:r>
              <a:rPr lang="fr-FR">
                <a:latin typeface="Comic Sans MS" charset="0"/>
              </a:rPr>
              <a:t>les glucides</a:t>
            </a:r>
          </a:p>
        </p:txBody>
      </p:sp>
      <p:sp>
        <p:nvSpPr>
          <p:cNvPr id="106518" name="Text Box 24"/>
          <p:cNvSpPr txBox="1">
            <a:spLocks noChangeArrowheads="1"/>
          </p:cNvSpPr>
          <p:nvPr/>
        </p:nvSpPr>
        <p:spPr bwMode="auto">
          <a:xfrm>
            <a:off x="7178676" y="616248"/>
            <a:ext cx="81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Comic Sans MS" charset="0"/>
              </a:rPr>
              <a:t>BHE</a:t>
            </a:r>
          </a:p>
        </p:txBody>
      </p:sp>
      <p:sp>
        <p:nvSpPr>
          <p:cNvPr id="106519" name="Text Box 25"/>
          <p:cNvSpPr txBox="1">
            <a:spLocks noChangeArrowheads="1"/>
          </p:cNvSpPr>
          <p:nvPr/>
        </p:nvSpPr>
        <p:spPr bwMode="auto">
          <a:xfrm>
            <a:off x="1143000" y="2900363"/>
            <a:ext cx="614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Comic Sans MS" charset="0"/>
              </a:rPr>
              <a:t>TD</a:t>
            </a:r>
          </a:p>
        </p:txBody>
      </p:sp>
      <p:sp>
        <p:nvSpPr>
          <p:cNvPr id="106520" name="Text Box 27"/>
          <p:cNvSpPr txBox="1">
            <a:spLocks noChangeArrowheads="1"/>
          </p:cNvSpPr>
          <p:nvPr/>
        </p:nvSpPr>
        <p:spPr bwMode="auto">
          <a:xfrm>
            <a:off x="1908175" y="153228"/>
            <a:ext cx="489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olidFill>
                  <a:srgbClr val="3366FF"/>
                </a:solidFill>
                <a:latin typeface="Comic Sans MS" charset="0"/>
              </a:rPr>
              <a:t>Compétition intestinale et BHE</a:t>
            </a:r>
          </a:p>
        </p:txBody>
      </p:sp>
      <p:sp>
        <p:nvSpPr>
          <p:cNvPr id="106521" name="Text Box 27"/>
          <p:cNvSpPr txBox="1">
            <a:spLocks noChangeArrowheads="1"/>
          </p:cNvSpPr>
          <p:nvPr/>
        </p:nvSpPr>
        <p:spPr bwMode="auto">
          <a:xfrm>
            <a:off x="7740650" y="6583363"/>
            <a:ext cx="1149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200"/>
              <a:t>Ref. : Bosman</a:t>
            </a:r>
            <a:endParaRPr lang="fr-FR" sz="1200"/>
          </a:p>
        </p:txBody>
      </p:sp>
      <p:sp>
        <p:nvSpPr>
          <p:cNvPr id="38938" name="AutoShape 28"/>
          <p:cNvSpPr>
            <a:spLocks/>
          </p:cNvSpPr>
          <p:nvPr/>
        </p:nvSpPr>
        <p:spPr bwMode="auto">
          <a:xfrm>
            <a:off x="3851275" y="3357563"/>
            <a:ext cx="215900" cy="1366837"/>
          </a:xfrm>
          <a:prstGeom prst="rightBrace">
            <a:avLst>
              <a:gd name="adj1" fmla="val 5275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39" name="Text Box 29"/>
          <p:cNvSpPr txBox="1">
            <a:spLocks noChangeArrowheads="1"/>
          </p:cNvSpPr>
          <p:nvPr/>
        </p:nvSpPr>
        <p:spPr bwMode="auto">
          <a:xfrm rot="5400000">
            <a:off x="3505994" y="3847306"/>
            <a:ext cx="1665288" cy="396875"/>
          </a:xfrm>
          <a:prstGeom prst="rect">
            <a:avLst/>
          </a:prstGeom>
          <a:solidFill>
            <a:srgbClr val="C112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2000" b="1">
                <a:solidFill>
                  <a:schemeClr val="bg1"/>
                </a:solidFill>
              </a:rPr>
              <a:t>Compétition</a:t>
            </a:r>
            <a:endParaRPr lang="fr-FR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30" grpId="0" animBg="1"/>
      <p:bldP spid="38938" grpId="0" animBg="1"/>
      <p:bldP spid="3893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Déviation de la sérotonine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90" y="1030666"/>
            <a:ext cx="7981209" cy="542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40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392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indent="-273050" eaLnBrk="1" hangingPunct="1">
              <a:defRPr/>
            </a:pPr>
            <a:endParaRPr lang="fr-FR" smtClean="0"/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654"/>
            <a:ext cx="9144000" cy="73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9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298</Words>
  <Application>Microsoft Macintosh PowerPoint</Application>
  <PresentationFormat>Présentation à l'écran (4:3)</PresentationFormat>
  <Paragraphs>147</Paragraphs>
  <Slides>17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Inflammation et  obésité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Déviation de la sérotonine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Castro</dc:creator>
  <cp:lastModifiedBy>Magali Castro</cp:lastModifiedBy>
  <cp:revision>28</cp:revision>
  <dcterms:created xsi:type="dcterms:W3CDTF">2016-12-21T13:33:51Z</dcterms:created>
  <dcterms:modified xsi:type="dcterms:W3CDTF">2017-01-12T14:22:14Z</dcterms:modified>
</cp:coreProperties>
</file>